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8" autoAdjust="0"/>
  </p:normalViewPr>
  <p:slideViewPr>
    <p:cSldViewPr>
      <p:cViewPr varScale="1">
        <p:scale>
          <a:sx n="82" d="100"/>
          <a:sy n="82" d="100"/>
        </p:scale>
        <p:origin x="-970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theme" Target="theme/theme1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presProps" Target="pres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10" Type="http://schemas.openxmlformats.org/officeDocument/2006/relationships/slide" Target="slides/slide6.xml" /><Relationship Id="rId19" Type="http://schemas.openxmlformats.org/officeDocument/2006/relationships/tableStyles" Target="tableStyle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3CF8EE-19CB-4045-BA51-E0EB74D39ED2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4F48F0-8DE2-4502-9660-6D3A48A7F51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7772400" cy="1743063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Nie spal się</a:t>
            </a:r>
            <a:b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 STARCIE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1752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l-PL" dirty="0"/>
              <a:t> </a:t>
            </a:r>
          </a:p>
        </p:txBody>
      </p:sp>
      <p:pic>
        <p:nvPicPr>
          <p:cNvPr id="1027" name="Picture 3" descr="C:\Users\Edek\AppData\Local\Microsoft\Windows\INetCache\IE\OGDH8Q2K\16138-illustration-of-a-no-smoking-symbol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06380">
            <a:off x="580419" y="4622067"/>
            <a:ext cx="2000240" cy="2000240"/>
          </a:xfrm>
          <a:prstGeom prst="rect">
            <a:avLst/>
          </a:prstGeom>
          <a:noFill/>
        </p:spPr>
      </p:pic>
      <p:pic>
        <p:nvPicPr>
          <p:cNvPr id="1028" name="Picture 4" descr="C:\Users\Edek\AppData\Local\Microsoft\Windows\INetCache\IE\C8LSJE1Y\parar-de-fumar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2287">
            <a:off x="5828007" y="309639"/>
            <a:ext cx="1682856" cy="1654808"/>
          </a:xfrm>
          <a:prstGeom prst="rect">
            <a:avLst/>
          </a:prstGeom>
          <a:noFill/>
        </p:spPr>
      </p:pic>
      <p:pic>
        <p:nvPicPr>
          <p:cNvPr id="1029" name="Picture 5" descr="C:\Users\Edek\AppData\Local\Microsoft\Windows\INetCache\IE\ZP6JQDB7\cigarette-2204678_960_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786322"/>
            <a:ext cx="2657468" cy="1328734"/>
          </a:xfrm>
          <a:prstGeom prst="rect">
            <a:avLst/>
          </a:prstGeom>
          <a:noFill/>
        </p:spPr>
      </p:pic>
      <p:sp>
        <p:nvSpPr>
          <p:cNvPr id="10" name="Mnożenie 9"/>
          <p:cNvSpPr/>
          <p:nvPr/>
        </p:nvSpPr>
        <p:spPr>
          <a:xfrm>
            <a:off x="5143504" y="4357694"/>
            <a:ext cx="3143272" cy="2071702"/>
          </a:xfrm>
          <a:prstGeom prst="mathMultiply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31" name="Picture 7" descr="C:\Users\Edek\AppData\Local\Microsoft\Windows\INetCache\IE\UK47R50Z\thumb-up-297078_128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229963">
            <a:off x="1723973" y="487267"/>
            <a:ext cx="1325693" cy="142117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0" dirty="0">
                <a:latin typeface="Comic Sans MS" pitchFamily="66" charset="0"/>
              </a:rPr>
              <a:t>Co się dzieje z Płucami po e papierosie?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28662" y="3286124"/>
            <a:ext cx="7572428" cy="2143140"/>
          </a:xfrm>
        </p:spPr>
        <p:txBody>
          <a:bodyPr>
            <a:normAutofit/>
          </a:bodyPr>
          <a:lstStyle/>
          <a:p>
            <a:r>
              <a:rPr lang="pl-PL" sz="2800" b="1" i="1" dirty="0">
                <a:latin typeface="Comic Sans MS" pitchFamily="66" charset="0"/>
              </a:rPr>
              <a:t>Potwierdzono, że za uszkodzenia płuc wynikające z używania e-papierosów odpowiada octan witaminy E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Koniec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71472" y="1214422"/>
            <a:ext cx="7772400" cy="1602652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Comic Sans MS" pitchFamily="66" charset="0"/>
              </a:rPr>
              <a:t>Czy wiesz jaki skład mają Papierosy? Oto ich skład:</a:t>
            </a:r>
          </a:p>
        </p:txBody>
      </p:sp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1142976" y="3000372"/>
            <a:ext cx="5715040" cy="3429024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/>
              <a:t> </a:t>
            </a:r>
            <a:r>
              <a:rPr lang="pl-PL" b="1" i="1" dirty="0">
                <a:latin typeface="Comic Sans MS" pitchFamily="66" charset="0"/>
              </a:rPr>
              <a:t>ACETON</a:t>
            </a:r>
          </a:p>
          <a:p>
            <a:pPr>
              <a:buFont typeface="Arial" pitchFamily="34" charset="0"/>
              <a:buChar char="•"/>
            </a:pPr>
            <a:r>
              <a:rPr lang="pl-PL" b="1" i="1" dirty="0">
                <a:latin typeface="Comic Sans MS" pitchFamily="66" charset="0"/>
              </a:rPr>
              <a:t>CYJANOWODÓR</a:t>
            </a:r>
          </a:p>
          <a:p>
            <a:pPr>
              <a:buFont typeface="Arial" pitchFamily="34" charset="0"/>
              <a:buChar char="•"/>
            </a:pPr>
            <a:r>
              <a:rPr lang="pl-PL" b="1" i="1" dirty="0">
                <a:latin typeface="Comic Sans MS" pitchFamily="66" charset="0"/>
              </a:rPr>
              <a:t>POLON</a:t>
            </a:r>
          </a:p>
          <a:p>
            <a:pPr>
              <a:buFont typeface="Arial" pitchFamily="34" charset="0"/>
              <a:buChar char="•"/>
            </a:pPr>
            <a:r>
              <a:rPr lang="pl-PL" b="1" i="1" dirty="0">
                <a:latin typeface="Comic Sans MS" pitchFamily="66" charset="0"/>
              </a:rPr>
              <a:t>ARSEN</a:t>
            </a:r>
          </a:p>
          <a:p>
            <a:pPr>
              <a:buFont typeface="Arial" pitchFamily="34" charset="0"/>
              <a:buChar char="•"/>
            </a:pPr>
            <a:r>
              <a:rPr lang="pl-PL" b="1" i="1" dirty="0">
                <a:latin typeface="Comic Sans MS" pitchFamily="66" charset="0"/>
              </a:rPr>
              <a:t>AMANIAK</a:t>
            </a:r>
          </a:p>
          <a:p>
            <a:pPr>
              <a:buFont typeface="Arial" pitchFamily="34" charset="0"/>
              <a:buChar char="•"/>
            </a:pPr>
            <a:r>
              <a:rPr lang="pl-PL" b="1" i="1" dirty="0">
                <a:latin typeface="Comic Sans MS" pitchFamily="66" charset="0"/>
              </a:rPr>
              <a:t>FORMALDEHYD</a:t>
            </a:r>
          </a:p>
          <a:p>
            <a:pPr>
              <a:buFont typeface="Arial" pitchFamily="34" charset="0"/>
              <a:buChar char="•"/>
            </a:pPr>
            <a:r>
              <a:rPr lang="pl-PL" b="1" i="1" dirty="0">
                <a:latin typeface="Comic Sans MS" pitchFamily="66" charset="0"/>
              </a:rPr>
              <a:t>DDT</a:t>
            </a:r>
          </a:p>
          <a:p>
            <a:pPr>
              <a:buFont typeface="Arial" pitchFamily="34" charset="0"/>
              <a:buChar char="•"/>
            </a:pPr>
            <a:r>
              <a:rPr lang="pl-PL" b="1" i="1" dirty="0">
                <a:latin typeface="Comic Sans MS" pitchFamily="66" charset="0"/>
              </a:rPr>
              <a:t>BUTAN</a:t>
            </a:r>
          </a:p>
          <a:p>
            <a:pPr>
              <a:buFont typeface="Arial" pitchFamily="34" charset="0"/>
              <a:buChar char="•"/>
            </a:pPr>
            <a:r>
              <a:rPr lang="pl-PL" b="1" i="1" dirty="0">
                <a:latin typeface="Comic Sans MS" pitchFamily="66" charset="0"/>
              </a:rPr>
              <a:t>TLENEK WĘGLA</a:t>
            </a:r>
          </a:p>
          <a:p>
            <a:pPr>
              <a:buFont typeface="Arial" pitchFamily="34" charset="0"/>
              <a:buChar char="•"/>
            </a:pPr>
            <a:r>
              <a:rPr lang="pl-PL" b="1" i="1" dirty="0">
                <a:latin typeface="Comic Sans MS" pitchFamily="66" charset="0"/>
              </a:rPr>
              <a:t>TLENEK AZOTU</a:t>
            </a:r>
          </a:p>
          <a:p>
            <a:pPr algn="l"/>
            <a:endParaRPr lang="pl-PL" i="1" dirty="0"/>
          </a:p>
        </p:txBody>
      </p:sp>
      <p:sp>
        <p:nvSpPr>
          <p:cNvPr id="4" name="Chmurka 3"/>
          <p:cNvSpPr/>
          <p:nvPr/>
        </p:nvSpPr>
        <p:spPr>
          <a:xfrm>
            <a:off x="6572264" y="357166"/>
            <a:ext cx="1714512" cy="831537"/>
          </a:xfrm>
          <a:prstGeom prst="cloud">
            <a:avLst/>
          </a:prstGeom>
          <a:solidFill>
            <a:schemeClr val="tx1"/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Uśmiechnięta buźka 4"/>
          <p:cNvSpPr/>
          <p:nvPr/>
        </p:nvSpPr>
        <p:spPr>
          <a:xfrm>
            <a:off x="285720" y="6072206"/>
            <a:ext cx="714380" cy="642942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643866" cy="1828800"/>
          </a:xfrm>
        </p:spPr>
        <p:txBody>
          <a:bodyPr/>
          <a:lstStyle/>
          <a:p>
            <a:r>
              <a:rPr lang="pl-PL" dirty="0">
                <a:latin typeface="Comic Sans MS" pitchFamily="66" charset="0"/>
              </a:rPr>
              <a:t>Działanie papierosów na organizm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57158" y="2857496"/>
            <a:ext cx="8358246" cy="3000396"/>
          </a:xfrm>
        </p:spPr>
        <p:txBody>
          <a:bodyPr>
            <a:normAutofit/>
          </a:bodyPr>
          <a:lstStyle/>
          <a:p>
            <a:pPr lvl="1">
              <a:buFont typeface="Courier New" pitchFamily="49" charset="0"/>
              <a:buChar char="o"/>
            </a:pPr>
            <a:r>
              <a:rPr lang="pl-PL" sz="2100" b="1" i="1" dirty="0">
                <a:latin typeface="Comic Sans MS" pitchFamily="66" charset="0"/>
              </a:rPr>
              <a:t>Rak płuc</a:t>
            </a:r>
          </a:p>
          <a:p>
            <a:pPr lvl="1">
              <a:buFont typeface="Courier New" pitchFamily="49" charset="0"/>
              <a:buChar char="o"/>
            </a:pPr>
            <a:r>
              <a:rPr lang="pl-PL" sz="2100" b="1" i="1" dirty="0">
                <a:latin typeface="Comic Sans MS" pitchFamily="66" charset="0"/>
              </a:rPr>
              <a:t>Rozdema płuc </a:t>
            </a:r>
          </a:p>
          <a:p>
            <a:pPr lvl="1">
              <a:buFont typeface="Courier New" pitchFamily="49" charset="0"/>
              <a:buChar char="o"/>
            </a:pPr>
            <a:r>
              <a:rPr lang="pl-PL" sz="2100" b="1" i="1" dirty="0">
                <a:latin typeface="Comic Sans MS" pitchFamily="66" charset="0"/>
              </a:rPr>
              <a:t>Zapalenie oskrzeli</a:t>
            </a:r>
          </a:p>
          <a:p>
            <a:pPr lvl="1">
              <a:buFont typeface="Courier New" pitchFamily="49" charset="0"/>
              <a:buChar char="o"/>
            </a:pPr>
            <a:r>
              <a:rPr lang="pl-PL" sz="2100" b="1" i="1" dirty="0">
                <a:latin typeface="Comic Sans MS" pitchFamily="66" charset="0"/>
              </a:rPr>
              <a:t>Rak jamy ustnej</a:t>
            </a:r>
          </a:p>
          <a:p>
            <a:pPr lvl="1">
              <a:buFont typeface="Courier New" pitchFamily="49" charset="0"/>
              <a:buChar char="o"/>
            </a:pPr>
            <a:r>
              <a:rPr lang="pl-PL" sz="2100" b="1" i="1" dirty="0">
                <a:latin typeface="Comic Sans MS" pitchFamily="66" charset="0"/>
              </a:rPr>
              <a:t>Rak wargi</a:t>
            </a:r>
          </a:p>
          <a:p>
            <a:pPr lvl="1">
              <a:buFont typeface="Courier New" pitchFamily="49" charset="0"/>
              <a:buChar char="o"/>
            </a:pPr>
            <a:r>
              <a:rPr lang="pl-PL" sz="2100" b="1" i="1" dirty="0">
                <a:latin typeface="Comic Sans MS" pitchFamily="66" charset="0"/>
              </a:rPr>
              <a:t>Rak tarczycy </a:t>
            </a:r>
          </a:p>
          <a:p>
            <a:pPr lvl="1">
              <a:buFont typeface="Courier New" pitchFamily="49" charset="0"/>
              <a:buChar char="o"/>
            </a:pPr>
            <a:r>
              <a:rPr lang="pl-PL" sz="2100" b="1" i="1" dirty="0">
                <a:latin typeface="Comic Sans MS" pitchFamily="66" charset="0"/>
              </a:rPr>
              <a:t>Astma oskrzelow</a:t>
            </a:r>
            <a:r>
              <a:rPr lang="pl-PL" sz="1600" b="1" i="1" dirty="0">
                <a:latin typeface="Comic Sans MS" pitchFamily="66" charset="0"/>
              </a:rPr>
              <a:t>a</a:t>
            </a:r>
            <a:endParaRPr lang="pl-PL" sz="1600" i="1" dirty="0">
              <a:latin typeface="Comic Sans MS" pitchFamily="66" charset="0"/>
            </a:endParaRPr>
          </a:p>
        </p:txBody>
      </p:sp>
      <p:pic>
        <p:nvPicPr>
          <p:cNvPr id="2050" name="Picture 2" descr="C:\Users\Edek\AppData\Local\Microsoft\Windows\INetCache\IE\OGDH8Q2K\708840_BO96_15481682568_0cc9cce889_b_98.jp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71876"/>
            <a:ext cx="3021149" cy="2266952"/>
          </a:xfrm>
          <a:prstGeom prst="rect">
            <a:avLst/>
          </a:prstGeom>
          <a:noFill/>
        </p:spPr>
      </p:pic>
      <p:pic>
        <p:nvPicPr>
          <p:cNvPr id="2054" name="Picture 6" descr="C:\Users\Edek\AppData\Local\Microsoft\Windows\INetCache\IE\C8LSJE1Y\thumb-down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76750">
            <a:off x="350499" y="1779267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1828800"/>
          </a:xfrm>
        </p:spPr>
        <p:txBody>
          <a:bodyPr/>
          <a:lstStyle/>
          <a:p>
            <a:pPr algn="ctr"/>
            <a:r>
              <a:rPr lang="pl-PL" dirty="0"/>
              <a:t>Ciekawostki: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3286124"/>
            <a:ext cx="8066117" cy="2571768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pl-PL" b="1" i="1" dirty="0">
                <a:latin typeface="Comic Sans MS" pitchFamily="66" charset="0"/>
              </a:rPr>
              <a:t>Papierosy skracają życie o ok. 10 lat</a:t>
            </a:r>
          </a:p>
          <a:p>
            <a:pPr>
              <a:buFont typeface="Courier New" pitchFamily="49" charset="0"/>
              <a:buChar char="o"/>
            </a:pPr>
            <a:r>
              <a:rPr lang="pl-PL" sz="2400" b="1" i="1" dirty="0">
                <a:latin typeface="Comic Sans MS" pitchFamily="66" charset="0"/>
              </a:rPr>
              <a:t>Palenie nazywane jest samobójstwem w zwolnionym tempie.</a:t>
            </a:r>
          </a:p>
          <a:p>
            <a:pPr>
              <a:buFont typeface="Courier New" pitchFamily="49" charset="0"/>
              <a:buChar char="o"/>
            </a:pPr>
            <a:r>
              <a:rPr lang="pl-PL" b="1" i="1" dirty="0">
                <a:latin typeface="Comic Sans MS" pitchFamily="66" charset="0"/>
              </a:rPr>
              <a:t>Każdy papieros skraca życie mężczyzny o około 8 minut.</a:t>
            </a:r>
          </a:p>
          <a:p>
            <a:pPr>
              <a:buFont typeface="Courier New" pitchFamily="49" charset="0"/>
              <a:buChar char="o"/>
            </a:pPr>
            <a:r>
              <a:rPr lang="pl-PL" b="1" i="1" dirty="0">
                <a:latin typeface="Comic Sans MS" pitchFamily="66" charset="0"/>
              </a:rPr>
              <a:t>Paląc papierosy trzykrotnie zwiększasz ryzyko wystąpienia zawału serca i udaru mózgowego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i="1" dirty="0">
                <a:latin typeface="Comic Sans MS" pitchFamily="66" charset="0"/>
              </a:rPr>
              <a:t>Wpływ palenia papierosów u kobiet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14282" y="3000372"/>
            <a:ext cx="8929718" cy="306905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b="1" i="1" dirty="0">
                <a:latin typeface="Comic Sans MS" pitchFamily="66" charset="0"/>
              </a:rPr>
              <a:t>U palaczek rany dłużej się goją</a:t>
            </a:r>
          </a:p>
          <a:p>
            <a:pPr>
              <a:buFont typeface="Arial" pitchFamily="34" charset="0"/>
              <a:buChar char="•"/>
            </a:pPr>
            <a:r>
              <a:rPr lang="pl-PL" sz="2400" b="1" i="1" dirty="0">
                <a:latin typeface="Comic Sans MS" pitchFamily="66" charset="0"/>
              </a:rPr>
              <a:t>Kobiety palące mogą mieć nieregularne i bardziej bolesne miesiączki, przy czym ból u nich trwa dłużej niż u niepalących</a:t>
            </a:r>
          </a:p>
          <a:p>
            <a:pPr>
              <a:buFont typeface="Arial" pitchFamily="34" charset="0"/>
              <a:buChar char="•"/>
            </a:pPr>
            <a:r>
              <a:rPr lang="pl-PL" sz="2400" b="1" i="1" dirty="0">
                <a:latin typeface="Comic Sans MS" pitchFamily="66" charset="0"/>
              </a:rPr>
              <a:t>Palenie papierosów ma duży wpływ na kobiety w ciąży, u palących częściej dochodzi do śmierci płodu, dzieci rodzą się z niższą masą urodzeniową</a:t>
            </a:r>
            <a:endParaRPr lang="pl-PL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1214422"/>
            <a:ext cx="7421524" cy="1102586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omic Sans MS" pitchFamily="66" charset="0"/>
              </a:rPr>
              <a:t>Mity o papierosach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85720" y="3143248"/>
            <a:ext cx="8429684" cy="321471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l-PL" sz="2400" b="1" i="1" dirty="0">
                <a:latin typeface="Comic Sans MS" pitchFamily="66" charset="0"/>
              </a:rPr>
              <a:t>To nieprawda, ze papierosy cienkie są mniej szkodliwe (to chwyt reklamowy, cienkie papierosy zawierają tyle samo związków toksycznych co te tradycyjne)</a:t>
            </a:r>
          </a:p>
          <a:p>
            <a:pPr>
              <a:buFont typeface="Arial" pitchFamily="34" charset="0"/>
              <a:buChar char="•"/>
            </a:pPr>
            <a:r>
              <a:rPr lang="pl-PL" sz="2400" b="1" i="1" dirty="0">
                <a:latin typeface="Comic Sans MS" pitchFamily="66" charset="0"/>
              </a:rPr>
              <a:t>To nieprawda, że palenie sprawia przyjemność (palacz nie odczuwa przyjemności z samego palenia, ale z tego, że zaspokoił narastający głód nikotynowy</a:t>
            </a:r>
          </a:p>
          <a:p>
            <a:pPr>
              <a:buFont typeface="Arial" pitchFamily="34" charset="0"/>
              <a:buChar char="•"/>
            </a:pPr>
            <a:r>
              <a:rPr lang="pl-PL" sz="2400" b="1" i="1" dirty="0">
                <a:latin typeface="Comic Sans MS" pitchFamily="66" charset="0"/>
              </a:rPr>
              <a:t>To nieprawda, ze kilka papierosów dziennie nie szkodzi (wypalenie nawet jednego papierosa dziennie może mieć przykre konsekwencje zdrowotne</a:t>
            </a:r>
            <a:r>
              <a:rPr lang="pl-PL" dirty="0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501122" cy="1316900"/>
          </a:xfrm>
        </p:spPr>
        <p:txBody>
          <a:bodyPr/>
          <a:lstStyle/>
          <a:p>
            <a:pPr algn="ctr"/>
            <a:r>
              <a:rPr lang="pl-PL" dirty="0">
                <a:latin typeface="Comic Sans MS" pitchFamily="66" charset="0"/>
              </a:rPr>
              <a:t>Ciekawostki o E papierosach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0" y="3214686"/>
            <a:ext cx="9286908" cy="31432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b="1" i="1" dirty="0">
                <a:latin typeface="Comic Sans MS" pitchFamily="66" charset="0"/>
              </a:rPr>
              <a:t>E-papierosy zostały opatentowane w latach 60 ale od ok 10 lat są powszechnie używane jako zastępstwo klasycznego papierosa</a:t>
            </a:r>
          </a:p>
          <a:p>
            <a:pPr>
              <a:buFont typeface="Arial" pitchFamily="34" charset="0"/>
              <a:buChar char="•"/>
            </a:pPr>
            <a:r>
              <a:rPr lang="pl-PL" sz="2400" b="1" i="1" dirty="0">
                <a:latin typeface="Comic Sans MS" pitchFamily="66" charset="0"/>
              </a:rPr>
              <a:t>Elektroniczny papieros może tak samo uzależniać jak klasyczny poprzez zawartą w nim nikotynę</a:t>
            </a:r>
          </a:p>
          <a:p>
            <a:pPr>
              <a:buFont typeface="Arial" pitchFamily="34" charset="0"/>
              <a:buChar char="•"/>
            </a:pPr>
            <a:r>
              <a:rPr lang="pl-PL" sz="2400" b="1" i="1" dirty="0">
                <a:latin typeface="Comic Sans MS" pitchFamily="66" charset="0"/>
              </a:rPr>
              <a:t>Podczas wydychania pary wodnej z e-papierosów osoby niepalące są również narażone na trujące substancje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i="1" dirty="0">
                <a:latin typeface="Comic Sans MS" pitchFamily="66" charset="0"/>
              </a:rPr>
              <a:t>Dlaczego e-papierosy są bardziej rakotwórcze niż normalne?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80365" cy="35004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sz="2800" b="1" i="1" dirty="0">
                <a:latin typeface="Comic Sans MS" pitchFamily="66" charset="0"/>
              </a:rPr>
              <a:t>Ostatnie badania przeprowadzone przez japońskich naukowców dowodzą, że e-papierosy mają nawet dziesięciokrotnie większy poziom substancji rakotwórczych.</a:t>
            </a:r>
          </a:p>
          <a:p>
            <a:pPr>
              <a:buFont typeface="Arial" pitchFamily="34" charset="0"/>
              <a:buChar char="•"/>
            </a:pPr>
            <a:r>
              <a:rPr lang="pl-PL" sz="2800" b="1" i="1" dirty="0">
                <a:latin typeface="Comic Sans MS" pitchFamily="66" charset="0"/>
              </a:rPr>
              <a:t>Z badań tych wynika, że z elektronicznych papierosów wydziela się rakotwórczy formaldehyd i acetaldehyd</a:t>
            </a:r>
            <a:r>
              <a:rPr lang="pl-PL" b="1" dirty="0"/>
              <a:t>.</a:t>
            </a:r>
            <a:endParaRPr lang="pl-PL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44" y="1214422"/>
            <a:ext cx="9001156" cy="1245462"/>
          </a:xfrm>
        </p:spPr>
        <p:txBody>
          <a:bodyPr/>
          <a:lstStyle/>
          <a:p>
            <a:pPr algn="ctr"/>
            <a:r>
              <a:rPr lang="pl-PL" dirty="0"/>
              <a:t>Substancje w E-papierosach: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5786" y="3071810"/>
            <a:ext cx="7780365" cy="29261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b="1" i="1" dirty="0">
                <a:latin typeface="Comic Sans MS" pitchFamily="66" charset="0"/>
              </a:rPr>
              <a:t>Nikotyna</a:t>
            </a:r>
          </a:p>
          <a:p>
            <a:pPr>
              <a:buFont typeface="Arial" pitchFamily="34" charset="0"/>
              <a:buChar char="•"/>
            </a:pPr>
            <a:r>
              <a:rPr lang="pl-PL" sz="2800" b="1" i="1" dirty="0">
                <a:latin typeface="Comic Sans MS" pitchFamily="66" charset="0"/>
              </a:rPr>
              <a:t>Acetazdehyd</a:t>
            </a:r>
          </a:p>
          <a:p>
            <a:pPr>
              <a:buFont typeface="Arial" pitchFamily="34" charset="0"/>
              <a:buChar char="•"/>
            </a:pPr>
            <a:r>
              <a:rPr lang="pl-PL" sz="2800" b="1" i="1" dirty="0">
                <a:latin typeface="Comic Sans MS" pitchFamily="66" charset="0"/>
              </a:rPr>
              <a:t>Aceton</a:t>
            </a:r>
          </a:p>
          <a:p>
            <a:pPr>
              <a:buFont typeface="Arial" pitchFamily="34" charset="0"/>
              <a:buChar char="•"/>
            </a:pPr>
            <a:r>
              <a:rPr lang="pl-PL" sz="2800" b="1" i="1" dirty="0">
                <a:latin typeface="Comic Sans MS" pitchFamily="66" charset="0"/>
              </a:rPr>
              <a:t>Akrokeina</a:t>
            </a:r>
          </a:p>
          <a:p>
            <a:pPr>
              <a:buFont typeface="Arial" pitchFamily="34" charset="0"/>
              <a:buChar char="•"/>
            </a:pPr>
            <a:r>
              <a:rPr lang="pl-PL" sz="2800" b="1" i="1" dirty="0">
                <a:latin typeface="Comic Sans MS" pitchFamily="66" charset="0"/>
              </a:rPr>
              <a:t>Formazdehyd</a:t>
            </a:r>
          </a:p>
          <a:p>
            <a:pPr>
              <a:buFont typeface="Arial" pitchFamily="34" charset="0"/>
              <a:buChar char="•"/>
            </a:pPr>
            <a:endParaRPr lang="pl-PL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Hol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0D34EE537DFA4FB6B030B4F0C1E004" ma:contentTypeVersion="2" ma:contentTypeDescription="Utwórz nowy dokument." ma:contentTypeScope="" ma:versionID="0a0c16b4077c58dee94450ea89a5e833">
  <xsd:schema xmlns:xsd="http://www.w3.org/2001/XMLSchema" xmlns:xs="http://www.w3.org/2001/XMLSchema" xmlns:p="http://schemas.microsoft.com/office/2006/metadata/properties" xmlns:ns2="46d0ba2d-237f-4e8b-9838-06da0a81ef0e" targetNamespace="http://schemas.microsoft.com/office/2006/metadata/properties" ma:root="true" ma:fieldsID="749fabb1655b81e771f758ce67c678f1" ns2:_="">
    <xsd:import namespace="46d0ba2d-237f-4e8b-9838-06da0a81ef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0ba2d-237f-4e8b-9838-06da0a81ef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9A9CA4-195A-4D07-8A40-CCCF3D80DC7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6d0ba2d-237f-4e8b-9838-06da0a81ef0e"/>
  </ds:schemaRefs>
</ds:datastoreItem>
</file>

<file path=customXml/itemProps2.xml><?xml version="1.0" encoding="utf-8"?>
<ds:datastoreItem xmlns:ds="http://schemas.openxmlformats.org/officeDocument/2006/customXml" ds:itemID="{413054BB-2FDD-4BB9-B811-CD7C4CBD4DC6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547C2673-E52B-46F2-A2B8-794712D20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330</Words>
  <Application>Microsoft Office PowerPoint</Application>
  <PresentationFormat>Pokaz na ekranie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Nie spal się NA STARCIE</vt:lpstr>
      <vt:lpstr>Czy wiesz jaki skład mają Papierosy? Oto ich skład:</vt:lpstr>
      <vt:lpstr>Działanie papierosów na organizm</vt:lpstr>
      <vt:lpstr>Ciekawostki:</vt:lpstr>
      <vt:lpstr>Wpływ palenia papierosów u kobiet</vt:lpstr>
      <vt:lpstr>Mity o papierosach</vt:lpstr>
      <vt:lpstr>Ciekawostki o E papierosach</vt:lpstr>
      <vt:lpstr>Dlaczego e-papierosy są bardziej rakotwórcze niż normalne?</vt:lpstr>
      <vt:lpstr>Substancje w E-papierosach:</vt:lpstr>
      <vt:lpstr>Co się dzieje z Płucami po e papierosie?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 spal się NA STARCIE</dc:title>
  <dc:creator>Edek</dc:creator>
  <cp:lastModifiedBy>R B</cp:lastModifiedBy>
  <cp:revision>53</cp:revision>
  <dcterms:created xsi:type="dcterms:W3CDTF">2023-03-22T18:40:06Z</dcterms:created>
  <dcterms:modified xsi:type="dcterms:W3CDTF">2023-03-31T11:11:49Z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0x010100B60D34EE537DFA4FB6B030B4F0C1E004</vt:lpwstr>
  </property>
</Properties>
</file>