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7" r:id="rId4"/>
    <p:sldId id="259" r:id="rId5"/>
    <p:sldId id="258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69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9BABF2-8C45-474B-BBED-ABF39D7173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Jak zostać Kapitanem EKO?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64048D3-623C-4B1A-80E2-24C6AA81F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Zajęcia dla klas 7-8 Szkoły Podstawowej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D5FE1E7-BAD0-413A-A4D9-66F3312C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036" y="306766"/>
            <a:ext cx="7071360" cy="658368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5262718-15E9-40DD-AE7B-C74C974EECB2}"/>
              </a:ext>
            </a:extLst>
          </p:cNvPr>
          <p:cNvSpPr txBox="1"/>
          <p:nvPr/>
        </p:nvSpPr>
        <p:spPr>
          <a:xfrm>
            <a:off x="0" y="6027003"/>
            <a:ext cx="776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latin typeface="Comic Sans MS" panose="030F0702030302020204" pitchFamily="66" charset="0"/>
              </a:rPr>
              <a:t>Projekt „Rozbudowa RIPOK w Gilwie Małej oraz rozwój systemu selektywnej zbiórki bioodpadów”</a:t>
            </a:r>
            <a:br>
              <a:rPr lang="pl-PL" sz="1200" dirty="0">
                <a:latin typeface="Comic Sans MS" panose="030F0702030302020204" pitchFamily="66" charset="0"/>
              </a:rPr>
            </a:br>
            <a:r>
              <a:rPr lang="pl-PL" sz="1200" dirty="0">
                <a:latin typeface="Comic Sans MS" panose="030F0702030302020204" pitchFamily="66" charset="0"/>
              </a:rPr>
              <a:t>realizowany w ramach Regionalnego Programu Operacyjnego Województwa Pomorskiego na lata 2014-2020, </a:t>
            </a:r>
            <a:br>
              <a:rPr lang="pl-PL" sz="1200" dirty="0">
                <a:latin typeface="Comic Sans MS" panose="030F0702030302020204" pitchFamily="66" charset="0"/>
              </a:rPr>
            </a:br>
            <a:r>
              <a:rPr lang="pl-PL" sz="1200" dirty="0">
                <a:latin typeface="Comic Sans MS" panose="030F0702030302020204" pitchFamily="66" charset="0"/>
              </a:rPr>
              <a:t>Osi Priorytetowej 11 Środowisko, Działanie 11.02 Gospodarka odpadami </a:t>
            </a:r>
            <a:br>
              <a:rPr lang="pl-PL" sz="1200" dirty="0">
                <a:latin typeface="Comic Sans MS" panose="030F0702030302020204" pitchFamily="66" charset="0"/>
              </a:rPr>
            </a:br>
            <a:r>
              <a:rPr lang="pl-PL" sz="1200" dirty="0">
                <a:latin typeface="Comic Sans MS" panose="030F0702030302020204" pitchFamily="66" charset="0"/>
              </a:rPr>
              <a:t>współfinansowany z Europejskiego Funduszu Rozwoju Regionalnego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21F132F-8CBE-49E5-BA97-F2AA9DD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536" y="4854804"/>
            <a:ext cx="2294464" cy="200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58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667FA8C-B8A3-4753-AFCE-A5DCF6A79D7F}"/>
              </a:ext>
            </a:extLst>
          </p:cNvPr>
          <p:cNvSpPr txBox="1"/>
          <p:nvPr/>
        </p:nvSpPr>
        <p:spPr>
          <a:xfrm>
            <a:off x="1075174" y="1091644"/>
            <a:ext cx="961627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kompostowanie – opiera się na tlenowym, niskotemperaturowym rozkładzie substancji organicznej przy udziale mikroorganizmów. W tym procesie można zmniejszyć ogólną ilość odpadów kierowanych na wysypiska o nawet 50% . Śmieci są unieszkodliwione pod kątem sanitarno-epidemiologicznym, a składowanie niewykorzystanego kompostu nie sprawia większych trudności.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82FBB0B-5594-4550-A4CE-25FF4BCCE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67" y="3429000"/>
            <a:ext cx="4931807" cy="35878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A2860B3-8560-40B4-92F6-90A36726C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314" y="3429000"/>
            <a:ext cx="5381835" cy="358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60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F2ABDD9-DA57-4253-8DCC-66CB84E780C3}"/>
              </a:ext>
            </a:extLst>
          </p:cNvPr>
          <p:cNvSpPr txBox="1"/>
          <p:nvPr/>
        </p:nvSpPr>
        <p:spPr>
          <a:xfrm>
            <a:off x="5536734" y="609600"/>
            <a:ext cx="5402264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Inne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procesy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przetwarzania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odpadów</a:t>
            </a:r>
            <a:r>
              <a:rPr lang="en-US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28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spalanie</a:t>
            </a:r>
            <a:endParaRPr lang="en-US" sz="28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98352B0-8F1A-4A34-9035-6DB114AA67DF}"/>
              </a:ext>
            </a:extLst>
          </p:cNvPr>
          <p:cNvSpPr txBox="1"/>
          <p:nvPr/>
        </p:nvSpPr>
        <p:spPr>
          <a:xfrm>
            <a:off x="5209563" y="2160589"/>
            <a:ext cx="6045625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Przetwarzanie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termiczne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stanowi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dalszym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ciągu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najczęściej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wykorzystywaną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metodę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utylizacji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Opiera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przede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wszystkim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spalaniu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ale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także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odzyskiwaniu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wykorzystaniu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ciepła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powstającego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Obejmuje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również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oczyszczanie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spalin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innych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produktów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oraz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przygotowanie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produktów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ponownego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wykorzystania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Zastosowanie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tej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metody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pozwala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zmniejszyć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masę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nawet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35%.W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spalania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powstaje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także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którą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można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wykorzystać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wiele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sposobów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23396CC-7DD7-4330-93E2-5C437CB76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7" r="21372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9232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403DA8E-80BC-4317-BC75-946256D0183E}"/>
              </a:ext>
            </a:extLst>
          </p:cNvPr>
          <p:cNvSpPr txBox="1"/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Składowanie odpadów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CBB2D00-B288-4A7F-9A52-3D441A473858}"/>
              </a:ext>
            </a:extLst>
          </p:cNvPr>
          <p:cNvSpPr txBox="1"/>
          <p:nvPr/>
        </p:nvSpPr>
        <p:spPr>
          <a:xfrm>
            <a:off x="6336286" y="1021977"/>
            <a:ext cx="5178380" cy="5019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Składowanie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jest to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postępowania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odpadami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których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można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poddać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ponownemu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spożytkowaniu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gospodarczemu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lub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ich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unieszkodliwić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żaden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bezpieczny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dla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środowiska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sposób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;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polega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on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ich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bezpiecznym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lokowaniu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specjalnie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celu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wyznaczonych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miejscach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tj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składowiskach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Składowisko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jest to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kompleks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budynków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ściśle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określonych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warunkach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użytkowych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znajdujący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się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terenach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określonych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przepisami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zorganizowanego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deponowania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odpadów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znanych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właściwościach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0A7C176-1A4F-4972-9FCC-CDCBC1DEE0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68" r="24046" b="-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27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84FA604-CF82-44D0-82BA-58A98A4FBE7E}"/>
              </a:ext>
            </a:extLst>
          </p:cNvPr>
          <p:cNvSpPr txBox="1"/>
          <p:nvPr/>
        </p:nvSpPr>
        <p:spPr>
          <a:xfrm>
            <a:off x="1384455" y="457616"/>
            <a:ext cx="61049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chemeClr val="accent2">
                    <a:lumMod val="75000"/>
                  </a:schemeClr>
                </a:solidFill>
              </a:rPr>
              <a:t>Zadanie 1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F2D162FB-F3B5-40AB-B5B9-ADFBE9E91CBE}"/>
              </a:ext>
            </a:extLst>
          </p:cNvPr>
          <p:cNvSpPr txBox="1"/>
          <p:nvPr/>
        </p:nvSpPr>
        <p:spPr>
          <a:xfrm>
            <a:off x="1004836" y="1225689"/>
            <a:ext cx="908371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Połącz zdania z elementami hierarchii postępowania z odpadami, wpisując odpowiednie cyfry: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1.	Unikanie powstawania</a:t>
            </a:r>
          </a:p>
          <a:p>
            <a:r>
              <a:rPr lang="pl-PL" dirty="0">
                <a:solidFill>
                  <a:srgbClr val="FFFF00"/>
                </a:solidFill>
              </a:rPr>
              <a:t>2.	Segregacja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3.	Recykling /Kompostowanie/</a:t>
            </a:r>
          </a:p>
          <a:p>
            <a:r>
              <a:rPr lang="pl-PL" dirty="0">
                <a:solidFill>
                  <a:srgbClr val="FF0000"/>
                </a:solidFill>
              </a:rPr>
              <a:t>4.	odzysk energii</a:t>
            </a:r>
          </a:p>
          <a:p>
            <a:r>
              <a:rPr lang="pl-PL" dirty="0"/>
              <a:t>5.	Składowanie</a:t>
            </a:r>
          </a:p>
          <a:p>
            <a:endParaRPr lang="pl-PL" dirty="0"/>
          </a:p>
          <a:p>
            <a:r>
              <a:rPr lang="pl-PL" dirty="0"/>
              <a:t>___ Podczas zakupów korzystaj z toreb wielokrotnego użytku.</a:t>
            </a:r>
          </a:p>
          <a:p>
            <a:r>
              <a:rPr lang="pl-PL" dirty="0"/>
              <a:t>___ Już z 35 plastikowych butelek można wyprodukować bluzę </a:t>
            </a:r>
            <a:r>
              <a:rPr lang="pl-PL" dirty="0" err="1"/>
              <a:t>polarową</a:t>
            </a:r>
            <a:r>
              <a:rPr lang="pl-PL" dirty="0"/>
              <a:t>.</a:t>
            </a:r>
          </a:p>
          <a:p>
            <a:r>
              <a:rPr lang="pl-PL" dirty="0"/>
              <a:t>___ Zamiast jednorazowych baterii kupuj baterie nadające się do ładowania tzw. akumulatorki</a:t>
            </a:r>
          </a:p>
          <a:p>
            <a:r>
              <a:rPr lang="pl-PL" dirty="0"/>
              <a:t>wraz z ładowarką.</a:t>
            </a:r>
          </a:p>
          <a:p>
            <a:r>
              <a:rPr lang="pl-PL" dirty="0"/>
              <a:t>___ Odzyskując 1 tonę makulaturowego papieru chronimy przed wycięciem 17 drzew.</a:t>
            </a:r>
          </a:p>
          <a:p>
            <a:r>
              <a:rPr lang="pl-PL" dirty="0"/>
              <a:t>___ Zgniataj plastikowe butelki przed wyrzuceniem do żółtego pojemnika.</a:t>
            </a:r>
          </a:p>
          <a:p>
            <a:r>
              <a:rPr lang="pl-PL" dirty="0"/>
              <a:t>___ Podczas przetwarzania odpadów w spalarni powstaje prąd i ciepło.</a:t>
            </a:r>
          </a:p>
          <a:p>
            <a:r>
              <a:rPr lang="pl-PL" dirty="0"/>
              <a:t>___ Z bioodpadów powstaje kompost</a:t>
            </a:r>
          </a:p>
          <a:p>
            <a:r>
              <a:rPr lang="pl-PL" dirty="0"/>
              <a:t>___ Jedna z metod ochrony środowiska naturalnego, której celem jest ograniczenie zużycia surowców naturalnych oraz ponowne wykorzystanie odpadów</a:t>
            </a:r>
          </a:p>
        </p:txBody>
      </p:sp>
    </p:spTree>
    <p:extLst>
      <p:ext uri="{BB962C8B-B14F-4D97-AF65-F5344CB8AC3E}">
        <p14:creationId xmlns:p14="http://schemas.microsoft.com/office/powerpoint/2010/main" val="182147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82802C8-B840-464F-B9D3-57E3412B12A8}"/>
              </a:ext>
            </a:extLst>
          </p:cNvPr>
          <p:cNvSpPr txBox="1"/>
          <p:nvPr/>
        </p:nvSpPr>
        <p:spPr>
          <a:xfrm>
            <a:off x="663191" y="1038227"/>
            <a:ext cx="9827288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>
                <a:solidFill>
                  <a:srgbClr val="0070C0"/>
                </a:solidFill>
              </a:rPr>
              <a:t>Odpowiedzi:</a:t>
            </a:r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1.	Unikanie powstawania</a:t>
            </a:r>
          </a:p>
          <a:p>
            <a:r>
              <a:rPr lang="pl-PL" dirty="0">
                <a:solidFill>
                  <a:srgbClr val="FFFF00"/>
                </a:solidFill>
              </a:rPr>
              <a:t>2.	Segregacja</a:t>
            </a:r>
          </a:p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3.	Recykling /Kompostowanie/</a:t>
            </a:r>
          </a:p>
          <a:p>
            <a:r>
              <a:rPr lang="pl-PL" dirty="0">
                <a:solidFill>
                  <a:srgbClr val="FF0000"/>
                </a:solidFill>
              </a:rPr>
              <a:t>4.	odzysk energii</a:t>
            </a:r>
          </a:p>
          <a:p>
            <a:r>
              <a:rPr lang="pl-PL" dirty="0"/>
              <a:t>5.	Składowanie</a:t>
            </a:r>
          </a:p>
          <a:p>
            <a:endParaRPr lang="pl-PL" dirty="0"/>
          </a:p>
          <a:p>
            <a:r>
              <a:rPr lang="pl-PL" dirty="0">
                <a:solidFill>
                  <a:schemeClr val="accent2">
                    <a:lumMod val="75000"/>
                  </a:schemeClr>
                </a:solidFill>
              </a:rPr>
              <a:t>__1_ Podczas zakupów korzystaj z toreb wielokrotnego użytku.</a:t>
            </a:r>
          </a:p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__3_ Już z 35 plastikowych butelek można wyprodukować bluzę </a:t>
            </a:r>
            <a:r>
              <a:rPr lang="pl-PL" dirty="0" err="1">
                <a:solidFill>
                  <a:schemeClr val="accent4">
                    <a:lumMod val="50000"/>
                  </a:schemeClr>
                </a:solidFill>
              </a:rPr>
              <a:t>polarową</a:t>
            </a:r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pl-PL" dirty="0">
                <a:solidFill>
                  <a:schemeClr val="accent2"/>
                </a:solidFill>
              </a:rPr>
              <a:t>__1_ Zamiast jednorazowych baterii kupuj baterie nadające się do ładowania tzw. akumulatorki wraz z ładowarką.</a:t>
            </a:r>
          </a:p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_3__ Odzyskując 1 tonę makulaturowego papieru chronimy przed wycięciem 17 drzew.</a:t>
            </a:r>
          </a:p>
          <a:p>
            <a:r>
              <a:rPr lang="pl-PL" dirty="0">
                <a:solidFill>
                  <a:srgbClr val="FFFF00"/>
                </a:solidFill>
              </a:rPr>
              <a:t>_2__ Zgniataj plastikowe butelki przed wyrzuceniem do żółtego pojemnika.</a:t>
            </a:r>
          </a:p>
          <a:p>
            <a:r>
              <a:rPr lang="pl-PL" dirty="0">
                <a:solidFill>
                  <a:srgbClr val="FF0000"/>
                </a:solidFill>
              </a:rPr>
              <a:t>_4__ Podczas przetwarzania odpadów w spalarni powstaje prąd i ciepło.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_3__ Z bioodpadów powstaje kompost</a:t>
            </a:r>
          </a:p>
          <a:p>
            <a:r>
              <a:rPr lang="pl-PL" dirty="0">
                <a:solidFill>
                  <a:srgbClr val="FFFF00"/>
                </a:solidFill>
              </a:rPr>
              <a:t>_2__ Jedna z metod ochrony środowiska naturalnego, której celem jest ograniczenie zużycia surowców naturalnych oraz ponowne wykorzystanie odpadów</a:t>
            </a:r>
          </a:p>
        </p:txBody>
      </p:sp>
    </p:spTree>
    <p:extLst>
      <p:ext uri="{BB962C8B-B14F-4D97-AF65-F5344CB8AC3E}">
        <p14:creationId xmlns:p14="http://schemas.microsoft.com/office/powerpoint/2010/main" val="3659613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06DA68B-FF8B-4142-940F-14D21F470B5D}"/>
              </a:ext>
            </a:extLst>
          </p:cNvPr>
          <p:cNvSpPr txBox="1"/>
          <p:nvPr/>
        </p:nvSpPr>
        <p:spPr>
          <a:xfrm>
            <a:off x="1514788" y="1314047"/>
            <a:ext cx="706650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Należy zauważyć, że aby odpady mogły zostać ponownie przetworzone i wykorzystane, wcześniej muszą być odpowiednio posegregowane. Pytanie do  uczniów czy segregują w domu śmieci? </a:t>
            </a:r>
          </a:p>
        </p:txBody>
      </p:sp>
    </p:spTree>
    <p:extLst>
      <p:ext uri="{BB962C8B-B14F-4D97-AF65-F5344CB8AC3E}">
        <p14:creationId xmlns:p14="http://schemas.microsoft.com/office/powerpoint/2010/main" val="270602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62C5646-99AB-451F-BFDC-BBECE00EB2C6}"/>
              </a:ext>
            </a:extLst>
          </p:cNvPr>
          <p:cNvSpPr txBox="1"/>
          <p:nvPr/>
        </p:nvSpPr>
        <p:spPr>
          <a:xfrm>
            <a:off x="904352" y="394692"/>
            <a:ext cx="992777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Zadanie 2</a:t>
            </a:r>
          </a:p>
          <a:p>
            <a:r>
              <a:rPr lang="pl-PL" dirty="0"/>
              <a:t>Do jakich pojemników powinny trafić poszczególne śmieci? Połącz odpady z właściwymi</a:t>
            </a:r>
          </a:p>
          <a:p>
            <a:r>
              <a:rPr lang="pl-PL" dirty="0"/>
              <a:t>pojemnikami. Jakie odpady pozostały niepołączone?</a:t>
            </a:r>
          </a:p>
          <a:p>
            <a:endParaRPr lang="pl-PL" dirty="0"/>
          </a:p>
          <a:p>
            <a:r>
              <a:rPr lang="pl-PL" dirty="0">
                <a:solidFill>
                  <a:srgbClr val="0070C0"/>
                </a:solidFill>
              </a:rPr>
              <a:t>1.	Pojemnik niebieski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2.	Pojemnik zielony</a:t>
            </a:r>
          </a:p>
          <a:p>
            <a:r>
              <a:rPr lang="pl-PL" dirty="0">
                <a:solidFill>
                  <a:srgbClr val="FFFF00"/>
                </a:solidFill>
              </a:rPr>
              <a:t>3.	Pojemnik żółty</a:t>
            </a:r>
          </a:p>
          <a:p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4.	Pojemnik brązowy</a:t>
            </a:r>
          </a:p>
          <a:p>
            <a:r>
              <a:rPr lang="pl-PL" dirty="0"/>
              <a:t>5 	Pojemnik czarny</a:t>
            </a:r>
          </a:p>
          <a:p>
            <a:endParaRPr lang="pl-PL" dirty="0"/>
          </a:p>
          <a:p>
            <a:r>
              <a:rPr lang="pl-PL" dirty="0"/>
              <a:t>__ butelki po płynie do naczyń</a:t>
            </a:r>
          </a:p>
          <a:p>
            <a:r>
              <a:rPr lang="pl-PL" dirty="0"/>
              <a:t>__ kartony</a:t>
            </a:r>
          </a:p>
          <a:p>
            <a:r>
              <a:rPr lang="pl-PL" dirty="0"/>
              <a:t>__ reklamówka jednorazowa</a:t>
            </a:r>
          </a:p>
          <a:p>
            <a:r>
              <a:rPr lang="pl-PL" dirty="0"/>
              <a:t>__ baterie</a:t>
            </a:r>
          </a:p>
          <a:p>
            <a:r>
              <a:rPr lang="pl-PL" dirty="0"/>
              <a:t>__ gazet</a:t>
            </a:r>
          </a:p>
          <a:p>
            <a:r>
              <a:rPr lang="pl-PL" dirty="0"/>
              <a:t>__ żarówka</a:t>
            </a:r>
          </a:p>
          <a:p>
            <a:r>
              <a:rPr lang="pl-PL" dirty="0"/>
              <a:t>__ opakowania po mleku</a:t>
            </a:r>
          </a:p>
          <a:p>
            <a:r>
              <a:rPr lang="pl-PL" dirty="0"/>
              <a:t>__ leki</a:t>
            </a:r>
          </a:p>
          <a:p>
            <a:r>
              <a:rPr lang="pl-PL" dirty="0"/>
              <a:t>__ puszka aluminiowa</a:t>
            </a:r>
          </a:p>
          <a:p>
            <a:r>
              <a:rPr lang="pl-PL" dirty="0"/>
              <a:t>__ butelki po napojach</a:t>
            </a:r>
          </a:p>
          <a:p>
            <a:r>
              <a:rPr lang="pl-PL" dirty="0"/>
              <a:t>__ telewizor</a:t>
            </a:r>
          </a:p>
          <a:p>
            <a:r>
              <a:rPr lang="pl-PL" dirty="0"/>
              <a:t>__ skórka po bananie</a:t>
            </a:r>
          </a:p>
          <a:p>
            <a:r>
              <a:rPr lang="pl-PL" dirty="0"/>
              <a:t>__ słoik</a:t>
            </a:r>
          </a:p>
        </p:txBody>
      </p:sp>
    </p:spTree>
    <p:extLst>
      <p:ext uri="{BB962C8B-B14F-4D97-AF65-F5344CB8AC3E}">
        <p14:creationId xmlns:p14="http://schemas.microsoft.com/office/powerpoint/2010/main" val="825336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F35BF2E-6C6B-4B16-BA04-22227841C829}"/>
              </a:ext>
            </a:extLst>
          </p:cNvPr>
          <p:cNvSpPr txBox="1"/>
          <p:nvPr/>
        </p:nvSpPr>
        <p:spPr>
          <a:xfrm>
            <a:off x="820270" y="753856"/>
            <a:ext cx="972222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1.	Pojemnik niebieski</a:t>
            </a:r>
          </a:p>
          <a:p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2.	Pojemnik zielony</a:t>
            </a:r>
          </a:p>
          <a:p>
            <a:r>
              <a:rPr lang="pl-PL" dirty="0">
                <a:solidFill>
                  <a:srgbClr val="FFC000"/>
                </a:solidFill>
              </a:rPr>
              <a:t>3.	Pojemnik żółty</a:t>
            </a:r>
          </a:p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4.	Pojemnik brązowy</a:t>
            </a:r>
          </a:p>
          <a:p>
            <a:r>
              <a:rPr lang="pl-PL" dirty="0"/>
              <a:t>5 	Pojemnik czarny</a:t>
            </a:r>
          </a:p>
          <a:p>
            <a:endParaRPr lang="pl-PL" dirty="0"/>
          </a:p>
          <a:p>
            <a:r>
              <a:rPr lang="pl-PL" dirty="0">
                <a:solidFill>
                  <a:srgbClr val="FFC000"/>
                </a:solidFill>
              </a:rPr>
              <a:t>_3_ butelki po płynie do naczyń</a:t>
            </a:r>
          </a:p>
          <a:p>
            <a:r>
              <a:rPr lang="pl-PL" dirty="0">
                <a:solidFill>
                  <a:srgbClr val="0070C0"/>
                </a:solidFill>
              </a:rPr>
              <a:t>_1_ kartony</a:t>
            </a:r>
          </a:p>
          <a:p>
            <a:r>
              <a:rPr lang="pl-PL" dirty="0">
                <a:solidFill>
                  <a:srgbClr val="FFC000"/>
                </a:solidFill>
              </a:rPr>
              <a:t>_3_ reklamówka jednorazowa</a:t>
            </a:r>
          </a:p>
          <a:p>
            <a:r>
              <a:rPr lang="pl-PL" dirty="0"/>
              <a:t>__ baterie</a:t>
            </a:r>
          </a:p>
          <a:p>
            <a:r>
              <a:rPr lang="pl-PL" dirty="0">
                <a:solidFill>
                  <a:srgbClr val="0070C0"/>
                </a:solidFill>
              </a:rPr>
              <a:t>_1_ gazet</a:t>
            </a:r>
          </a:p>
          <a:p>
            <a:r>
              <a:rPr lang="pl-PL" dirty="0"/>
              <a:t>__ żarówka</a:t>
            </a:r>
          </a:p>
          <a:p>
            <a:r>
              <a:rPr lang="pl-PL" dirty="0">
                <a:solidFill>
                  <a:srgbClr val="FFC000"/>
                </a:solidFill>
              </a:rPr>
              <a:t>_3_ opakowania po mleku</a:t>
            </a:r>
          </a:p>
          <a:p>
            <a:r>
              <a:rPr lang="pl-PL" dirty="0"/>
              <a:t>__ leki</a:t>
            </a:r>
          </a:p>
          <a:p>
            <a:r>
              <a:rPr lang="pl-PL" dirty="0">
                <a:solidFill>
                  <a:srgbClr val="FFC000"/>
                </a:solidFill>
              </a:rPr>
              <a:t>_3_ puszka aluminiowa</a:t>
            </a:r>
          </a:p>
          <a:p>
            <a:r>
              <a:rPr lang="pl-PL" dirty="0">
                <a:solidFill>
                  <a:srgbClr val="FFC000"/>
                </a:solidFill>
              </a:rPr>
              <a:t>_3_ butelki po napojach</a:t>
            </a:r>
          </a:p>
          <a:p>
            <a:r>
              <a:rPr lang="pl-PL" dirty="0"/>
              <a:t>__ telewizor</a:t>
            </a:r>
          </a:p>
          <a:p>
            <a:r>
              <a:rPr lang="pl-PL" dirty="0">
                <a:solidFill>
                  <a:schemeClr val="accent4">
                    <a:lumMod val="50000"/>
                  </a:schemeClr>
                </a:solidFill>
              </a:rPr>
              <a:t>_4_ skórka po bananie</a:t>
            </a:r>
          </a:p>
          <a:p>
            <a:r>
              <a:rPr lang="pl-PL" dirty="0">
                <a:solidFill>
                  <a:srgbClr val="FFC000"/>
                </a:solidFill>
              </a:rPr>
              <a:t>_3_ słoik</a:t>
            </a:r>
          </a:p>
        </p:txBody>
      </p:sp>
    </p:spTree>
    <p:extLst>
      <p:ext uri="{BB962C8B-B14F-4D97-AF65-F5344CB8AC3E}">
        <p14:creationId xmlns:p14="http://schemas.microsoft.com/office/powerpoint/2010/main" val="153192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5E7763-6316-41CE-9AF3-67E522ADE9D8}"/>
              </a:ext>
            </a:extLst>
          </p:cNvPr>
          <p:cNvSpPr txBox="1"/>
          <p:nvPr/>
        </p:nvSpPr>
        <p:spPr>
          <a:xfrm>
            <a:off x="1326382" y="1321417"/>
            <a:ext cx="812911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Należy zauważyć, że wśród grupy odpadów wskazanych w zadaniu nr 2, do kolorowych pojemników nie trafiły baterie, żarówka czy przeterminowane leki, które nazywamy opadami niebezpiecznymi ze względu na rodzaj, skład lub ilość. Posiadają one groźne właściwości i potraktowane w niewłaściwy sposób mogą zagrażać zdrowiu ludzi i zwierząt oraz środowisku. Mogą też wykazywać właściwości palne i wybuchowe. Odpadami niebezpiecznymi są: oleje smarowe, baterie i akumulatory, odpady medyczne i weterynaryjne, świetlówki i żarówki energooszczędne, przeterminowane leki. </a:t>
            </a:r>
          </a:p>
        </p:txBody>
      </p:sp>
    </p:spTree>
    <p:extLst>
      <p:ext uri="{BB962C8B-B14F-4D97-AF65-F5344CB8AC3E}">
        <p14:creationId xmlns:p14="http://schemas.microsoft.com/office/powerpoint/2010/main" val="322517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B976CCA-E6B1-4085-9BDC-628CA9408E94}"/>
              </a:ext>
            </a:extLst>
          </p:cNvPr>
          <p:cNvSpPr txBox="1"/>
          <p:nvPr/>
        </p:nvSpPr>
        <p:spPr>
          <a:xfrm>
            <a:off x="1356527" y="1727563"/>
            <a:ext cx="78009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Niebezpieczne odpady można przekazywać do wyznaczonych punktów zbiórki: </a:t>
            </a:r>
          </a:p>
          <a:p>
            <a:r>
              <a:rPr lang="pl-PL" dirty="0"/>
              <a:t>• Przeterminowane leki – do pojemników w aptekach, </a:t>
            </a:r>
          </a:p>
          <a:p>
            <a:r>
              <a:rPr lang="pl-PL" dirty="0"/>
              <a:t>• Baterie – do pojemników w sklepach, urzędach, szkołach itp., </a:t>
            </a:r>
          </a:p>
          <a:p>
            <a:r>
              <a:rPr lang="pl-PL" dirty="0"/>
              <a:t>• Kleje, rozpuszczalniki, farby, środki ochrony roślin, aerozole, środki czyszczące, środki do konserwacji drewna oraz opakowania po tych substancjach, a także świetlówki, lampy fluorescencyjne i akumulatory – do Punktów Zbiórki Odpadów Niebezpiecznych, </a:t>
            </a:r>
          </a:p>
          <a:p>
            <a:r>
              <a:rPr lang="pl-PL" dirty="0"/>
              <a:t>• Sprzęt RTV i AGD – oddać w sklepie podczas zakupu nowego sprzętu lub pozostawić w punkcie serwisowym. </a:t>
            </a:r>
          </a:p>
        </p:txBody>
      </p:sp>
    </p:spTree>
    <p:extLst>
      <p:ext uri="{BB962C8B-B14F-4D97-AF65-F5344CB8AC3E}">
        <p14:creationId xmlns:p14="http://schemas.microsoft.com/office/powerpoint/2010/main" val="277337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690A0B3-CA31-4ECC-9571-C3C70B0328E6}"/>
              </a:ext>
            </a:extLst>
          </p:cNvPr>
          <p:cNvSpPr txBox="1"/>
          <p:nvPr/>
        </p:nvSpPr>
        <p:spPr>
          <a:xfrm>
            <a:off x="1165411" y="1087921"/>
            <a:ext cx="869576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Pytania na wstępie. Proszę o podanie odpowiedzi Co to jest:</a:t>
            </a:r>
          </a:p>
          <a:p>
            <a:endParaRPr lang="pl-PL" sz="2400" dirty="0"/>
          </a:p>
          <a:p>
            <a:r>
              <a:rPr lang="pl-PL" sz="2400" dirty="0"/>
              <a:t>- Wszyscy je produkują.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Jest ich coraz więcej.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Większość to opakowania. </a:t>
            </a:r>
          </a:p>
          <a:p>
            <a:r>
              <a:rPr lang="pl-PL" sz="2400" dirty="0"/>
              <a:t>- Mogą się w nie zaplątać zwierzęta. </a:t>
            </a:r>
          </a:p>
          <a:p>
            <a:r>
              <a:rPr lang="pl-PL" sz="2400" dirty="0"/>
              <a:t>- Czasami są niebezpieczne. </a:t>
            </a:r>
          </a:p>
          <a:p>
            <a:r>
              <a:rPr lang="pl-PL" sz="2400" dirty="0"/>
              <a:t>- Nie wolno ich palić w piecu domowym. </a:t>
            </a:r>
          </a:p>
          <a:p>
            <a:r>
              <a:rPr lang="pl-PL" sz="2400" dirty="0"/>
              <a:t>- Mogą być z papieru, plastiku, metalu lub szkła. </a:t>
            </a:r>
          </a:p>
          <a:p>
            <a:r>
              <a:rPr lang="pl-PL" sz="2400" dirty="0"/>
              <a:t>- W specjalnej spalarni powstaje z nich prąd i ciepło.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Czasami brzydko pachną .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Gdy są w pokoju to jest brudno. </a:t>
            </a:r>
          </a:p>
          <a:p>
            <a:r>
              <a:rPr lang="pl-PL" sz="2400" dirty="0"/>
              <a:t>- Wyrzucamy je do kosza. </a:t>
            </a:r>
          </a:p>
        </p:txBody>
      </p:sp>
    </p:spTree>
    <p:extLst>
      <p:ext uri="{BB962C8B-B14F-4D97-AF65-F5344CB8AC3E}">
        <p14:creationId xmlns:p14="http://schemas.microsoft.com/office/powerpoint/2010/main" val="4058802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02800ED-E091-4678-A836-73FAA5B9EA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94" r="1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8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FB9B810-F346-4027-B8EC-109E3117749E}"/>
              </a:ext>
            </a:extLst>
          </p:cNvPr>
          <p:cNvSpPr txBox="1"/>
          <p:nvPr/>
        </p:nvSpPr>
        <p:spPr>
          <a:xfrm>
            <a:off x="1467058" y="494437"/>
            <a:ext cx="7737231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Segregowane śmieci mogą zostać ponownie wykorzystane w procesie recyklingu. Prezentuje przedmioty i wskazuje z jakich surowców wtórnych zostały wykonane: - kartonowy długopis, - kartka z życzeniami z makulatury, - polar z plastikowych butelek, - wazon ze szkła.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FB8B4D6-B5D7-447F-9AD5-6ABE148D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058" y="2401556"/>
            <a:ext cx="8440617" cy="43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6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D22EE71-8D11-4CFB-907F-6D2D31EEDA22}"/>
              </a:ext>
            </a:extLst>
          </p:cNvPr>
          <p:cNvSpPr txBox="1"/>
          <p:nvPr/>
        </p:nvSpPr>
        <p:spPr>
          <a:xfrm>
            <a:off x="1637882" y="836920"/>
            <a:ext cx="911385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Zadanie 3</a:t>
            </a:r>
          </a:p>
          <a:p>
            <a:endParaRPr lang="pl-PL" sz="2200" dirty="0"/>
          </a:p>
          <a:p>
            <a:r>
              <a:rPr lang="pl-PL" sz="2200" dirty="0"/>
              <a:t>Napisz formie ślubowania Kapitana EKO, 5 zadań związanych z właściwym postępowaniem z odpadami:</a:t>
            </a:r>
          </a:p>
          <a:p>
            <a:endParaRPr lang="pl-PL" sz="2200" dirty="0"/>
          </a:p>
          <a:p>
            <a:r>
              <a:rPr lang="pl-PL" sz="2200" dirty="0"/>
              <a:t>Ja, Kapitan EKO, zobowiązuję się: 1………………………………………………………………………………</a:t>
            </a:r>
          </a:p>
          <a:p>
            <a:r>
              <a:rPr lang="pl-PL" sz="2200" dirty="0"/>
              <a:t>2. ………………………………………………………………………………</a:t>
            </a:r>
          </a:p>
          <a:p>
            <a:r>
              <a:rPr lang="pl-PL" sz="2200" dirty="0"/>
              <a:t>3. ………………………………………………………………………………</a:t>
            </a:r>
          </a:p>
          <a:p>
            <a:r>
              <a:rPr lang="pl-PL" sz="2200" dirty="0"/>
              <a:t>4. ………………………………………………………………………………</a:t>
            </a:r>
          </a:p>
          <a:p>
            <a:r>
              <a:rPr lang="pl-PL" sz="2200" dirty="0"/>
              <a:t>5. ……………………………………………………………………………… </a:t>
            </a:r>
          </a:p>
        </p:txBody>
      </p:sp>
    </p:spTree>
    <p:extLst>
      <p:ext uri="{BB962C8B-B14F-4D97-AF65-F5344CB8AC3E}">
        <p14:creationId xmlns:p14="http://schemas.microsoft.com/office/powerpoint/2010/main" val="2893009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39A43E6-A26C-47EE-80BE-0F5DEB3DD646}"/>
              </a:ext>
            </a:extLst>
          </p:cNvPr>
          <p:cNvSpPr txBox="1"/>
          <p:nvPr/>
        </p:nvSpPr>
        <p:spPr>
          <a:xfrm>
            <a:off x="2479431" y="1298305"/>
            <a:ext cx="610437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Przykład: </a:t>
            </a:r>
          </a:p>
          <a:p>
            <a:r>
              <a:rPr lang="pl-PL" sz="2200" dirty="0"/>
              <a:t>„Ja Kapitan EKO zobowiązuje się: </a:t>
            </a:r>
          </a:p>
          <a:p>
            <a:r>
              <a:rPr lang="pl-PL" sz="2200" dirty="0"/>
              <a:t>- dbać o planetę Ziemię i moje otoczenie, </a:t>
            </a:r>
          </a:p>
          <a:p>
            <a:r>
              <a:rPr lang="pl-PL" sz="2200" dirty="0"/>
              <a:t>- nie zaśmiecać środowiska, </a:t>
            </a:r>
          </a:p>
          <a:p>
            <a:r>
              <a:rPr lang="pl-PL" sz="2200" dirty="0"/>
              <a:t>- ponownie wykorzystywać odpady, </a:t>
            </a:r>
          </a:p>
          <a:p>
            <a:r>
              <a:rPr lang="pl-PL" sz="2200" dirty="0"/>
              <a:t>- używać toreb wielokrotnego użytku, </a:t>
            </a:r>
          </a:p>
          <a:p>
            <a:r>
              <a:rPr lang="pl-PL" sz="2200" dirty="0"/>
              <a:t>- segregować odpady”.</a:t>
            </a:r>
          </a:p>
        </p:txBody>
      </p:sp>
    </p:spTree>
    <p:extLst>
      <p:ext uri="{BB962C8B-B14F-4D97-AF65-F5344CB8AC3E}">
        <p14:creationId xmlns:p14="http://schemas.microsoft.com/office/powerpoint/2010/main" val="4112356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A0B9475-881F-4191-8008-AC9AD501284F}"/>
              </a:ext>
            </a:extLst>
          </p:cNvPr>
          <p:cNvSpPr txBox="1"/>
          <p:nvPr/>
        </p:nvSpPr>
        <p:spPr>
          <a:xfrm>
            <a:off x="1366576" y="2967335"/>
            <a:ext cx="8450663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200" dirty="0"/>
              <a:t>Dziękujemy za uwagę</a:t>
            </a:r>
          </a:p>
          <a:p>
            <a:pPr algn="ctr"/>
            <a:endParaRPr lang="pl-PL" sz="2200" dirty="0"/>
          </a:p>
          <a:p>
            <a:r>
              <a:rPr lang="pl-PL" sz="2200" dirty="0"/>
              <a:t>Zajęcia są częścią Kampanii promocyjno- edukacyjna realizowana w ramach projektu pn. „Rozbudowa RIPOK w Gilwie Małej oraz rozwój systemu selektywnej zbiórki bioodpadów”</a:t>
            </a:r>
          </a:p>
        </p:txBody>
      </p:sp>
    </p:spTree>
    <p:extLst>
      <p:ext uri="{BB962C8B-B14F-4D97-AF65-F5344CB8AC3E}">
        <p14:creationId xmlns:p14="http://schemas.microsoft.com/office/powerpoint/2010/main" val="422803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B3E803-F6DC-470E-8811-BDE263227D87}"/>
              </a:ext>
            </a:extLst>
          </p:cNvPr>
          <p:cNvSpPr txBox="1"/>
          <p:nvPr/>
        </p:nvSpPr>
        <p:spPr>
          <a:xfrm>
            <a:off x="3043814" y="3236798"/>
            <a:ext cx="61043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50000"/>
                  </a:schemeClr>
                </a:solidFill>
              </a:rPr>
              <a:t>Odpowiedz:</a:t>
            </a:r>
          </a:p>
          <a:p>
            <a:r>
              <a:rPr lang="pl-PL" sz="2400" dirty="0"/>
              <a:t>Odpady, śmieci</a:t>
            </a:r>
          </a:p>
        </p:txBody>
      </p:sp>
    </p:spTree>
    <p:extLst>
      <p:ext uri="{BB962C8B-B14F-4D97-AF65-F5344CB8AC3E}">
        <p14:creationId xmlns:p14="http://schemas.microsoft.com/office/powerpoint/2010/main" val="120281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20A7ED8-A46B-4762-B3F7-801D82FC20D1}"/>
              </a:ext>
            </a:extLst>
          </p:cNvPr>
          <p:cNvSpPr txBox="1"/>
          <p:nvPr/>
        </p:nvSpPr>
        <p:spPr>
          <a:xfrm>
            <a:off x="2342030" y="2970021"/>
            <a:ext cx="610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Hierarchia postępowania z odpadami</a:t>
            </a:r>
          </a:p>
        </p:txBody>
      </p:sp>
    </p:spTree>
    <p:extLst>
      <p:ext uri="{BB962C8B-B14F-4D97-AF65-F5344CB8AC3E}">
        <p14:creationId xmlns:p14="http://schemas.microsoft.com/office/powerpoint/2010/main" val="2847127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C021BAC-93A7-43B3-84B7-1F66F9352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9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9F9E2B33-239F-4F51-AD24-08D91C88C394}"/>
              </a:ext>
            </a:extLst>
          </p:cNvPr>
          <p:cNvSpPr txBox="1"/>
          <p:nvPr/>
        </p:nvSpPr>
        <p:spPr>
          <a:xfrm>
            <a:off x="665629" y="747663"/>
            <a:ext cx="6100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>
                <a:solidFill>
                  <a:schemeClr val="accent2">
                    <a:lumMod val="75000"/>
                  </a:schemeClr>
                </a:solidFill>
              </a:rPr>
              <a:t>Zapobieganie powstawaniu odpadów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048EA68-DAC2-4265-A8D6-406F443ACBAE}"/>
              </a:ext>
            </a:extLst>
          </p:cNvPr>
          <p:cNvSpPr txBox="1"/>
          <p:nvPr/>
        </p:nvSpPr>
        <p:spPr>
          <a:xfrm>
            <a:off x="737345" y="1525083"/>
            <a:ext cx="96437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NIE WYTWARZAJMY TYLE ŚMIECI !</a:t>
            </a:r>
          </a:p>
          <a:p>
            <a:endParaRPr lang="pl-PL" dirty="0"/>
          </a:p>
          <a:p>
            <a:r>
              <a:rPr lang="pl-PL" dirty="0"/>
              <a:t>W dzisiejszych czasach wszystkie produkty sprzedawane są w opakowaniach, które po zużyciu produktu stają się odpadem. Zapobieganie powstawaniu i zmniejszenie ilości wytwarzanych odpadów to główne i podstawowe cele w gospodarce odpadami. Zapobieganie powstawaniu odpadów jest najbardziej pożądaną i zdecydowanie najlepszą metodą gospodarowania, jako że brak odpadów oznacza brak problemów z nimi związanych, takich jak zbieranie, transport czy unieszkodliwianie – a wszystkie te metody w mniejszym lub większym stopniu wymagają nakładów </a:t>
            </a:r>
            <a:r>
              <a:rPr lang="pl-PL" dirty="0" err="1"/>
              <a:t>finansowyczh</a:t>
            </a:r>
            <a:r>
              <a:rPr lang="pl-PL" dirty="0"/>
              <a:t>, użycia energii i materiałów. Niesegregowane i niezagospodarowane śmieci, które każdy z nas wyrzuca każdego dnia, trafiają na wciąż powiększające się składowiska odpadów. Pamiętajmy jednak, że kosztami ich utrzymania jesteśmy przecież obciążani my wszyscy.</a:t>
            </a:r>
          </a:p>
        </p:txBody>
      </p:sp>
    </p:spTree>
    <p:extLst>
      <p:ext uri="{BB962C8B-B14F-4D97-AF65-F5344CB8AC3E}">
        <p14:creationId xmlns:p14="http://schemas.microsoft.com/office/powerpoint/2010/main" val="245943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11F0196-F96F-48EC-B4BE-D189A5A53E54}"/>
              </a:ext>
            </a:extLst>
          </p:cNvPr>
          <p:cNvSpPr txBox="1"/>
          <p:nvPr/>
        </p:nvSpPr>
        <p:spPr>
          <a:xfrm>
            <a:off x="1276140" y="1861852"/>
            <a:ext cx="854109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Segregacja odpadów komunalnych (śmieci wytworzonych w domach) to zbieranie odpadów do specjalnie oznakowanych pojemników, z podziałem na rodzaj materiałów (surowców) z których zostały wyprodukowane. Segregacja u źródła to selekcja odpadów prowadzona w miejscu naszych gospodarstw domowych. Segregacja odpadów jest jedną z metod ograniczenia ilości odpadów podlegających utylizacji (np. składowaniu) przez odzysk surowców nadających się do ponownego użytku lub przetworzenia i wykorzystania przy produkcji nowych materiałów (recykling). W Kwidzynie obowiązuje segregacja odpadów na 5 frakcji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81283E8-1B52-4DA8-8F38-0931CA1FAF06}"/>
              </a:ext>
            </a:extLst>
          </p:cNvPr>
          <p:cNvSpPr txBox="1"/>
          <p:nvPr/>
        </p:nvSpPr>
        <p:spPr>
          <a:xfrm>
            <a:off x="1565030" y="885484"/>
            <a:ext cx="7177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Przygotowanie do ponownego użycia- Segregacja</a:t>
            </a:r>
          </a:p>
        </p:txBody>
      </p:sp>
    </p:spTree>
    <p:extLst>
      <p:ext uri="{BB962C8B-B14F-4D97-AF65-F5344CB8AC3E}">
        <p14:creationId xmlns:p14="http://schemas.microsoft.com/office/powerpoint/2010/main" val="317260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752BC82-BADE-43F7-A051-FE735490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65" y="-47338"/>
            <a:ext cx="6225988" cy="684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2C8CF00-125E-44A1-B029-36946EEBBA73}"/>
              </a:ext>
            </a:extLst>
          </p:cNvPr>
          <p:cNvSpPr txBox="1"/>
          <p:nvPr/>
        </p:nvSpPr>
        <p:spPr>
          <a:xfrm>
            <a:off x="673239" y="2143062"/>
            <a:ext cx="890283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dirty="0"/>
              <a:t>Recykling (</a:t>
            </a:r>
            <a:r>
              <a:rPr lang="pl-PL" sz="2200" dirty="0" err="1"/>
              <a:t>recyklizacja</a:t>
            </a:r>
            <a:r>
              <a:rPr lang="pl-PL" sz="2200" dirty="0"/>
              <a:t>, recyrkulacja, ang. recycling) – jedna z metod ochrony środowiska naturalnego. Jej celem jest ograniczenie zużycia surowców naturalnych oraz zmniejszenie ilości odpadów. Recykling obejmuje odzyskiwanie surowców z produktów odpadowych i wykorzystywanie ich do produkcji nowych, poszukiwanych towarów. </a:t>
            </a:r>
            <a:r>
              <a:rPr lang="pl-PL" sz="22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Przez recykling rozumie się także recykling organiczny polegający na obróbce tlenowej, w tym kompostowaniu, lub obróbce beztlenowej odpadów, które ulegają rozkładowi biologicznemu w kontrolowanych warunkach przy wykorzystaniu mikroorganizmów, w wyniku której powstaje materia organiczna lub metan;</a:t>
            </a:r>
            <a:endParaRPr lang="pl-PL" sz="2200" dirty="0"/>
          </a:p>
          <a:p>
            <a:r>
              <a:rPr lang="pl-PL" sz="2200" dirty="0"/>
              <a:t>Materiały, które nadają się do ponownego wykorzystania, bywają opatrzone kodem recyklingu.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71DD216-78EE-48B5-AFA3-34B0811ABD42}"/>
              </a:ext>
            </a:extLst>
          </p:cNvPr>
          <p:cNvSpPr txBox="1"/>
          <p:nvPr/>
        </p:nvSpPr>
        <p:spPr>
          <a:xfrm>
            <a:off x="1233436" y="996015"/>
            <a:ext cx="6104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2">
                    <a:lumMod val="75000"/>
                  </a:schemeClr>
                </a:solidFill>
              </a:rPr>
              <a:t>Recykling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B0A6B7-28FA-4A9C-AD37-ABC6AFD0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603" y="0"/>
            <a:ext cx="2143062" cy="21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666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1463</Words>
  <Application>Microsoft Office PowerPoint</Application>
  <PresentationFormat>Panoramiczny</PresentationFormat>
  <Paragraphs>134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9" baseType="lpstr">
      <vt:lpstr>Arial</vt:lpstr>
      <vt:lpstr>Comic Sans MS</vt:lpstr>
      <vt:lpstr>Trebuchet MS</vt:lpstr>
      <vt:lpstr>Wingdings 3</vt:lpstr>
      <vt:lpstr>Faseta</vt:lpstr>
      <vt:lpstr>Jak zostać Kapitanem EKO?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zostać Kapitanem EKO?</dc:title>
  <dc:creator>Marcin Duda</dc:creator>
  <cp:lastModifiedBy>Marcin Duda</cp:lastModifiedBy>
  <cp:revision>9</cp:revision>
  <dcterms:created xsi:type="dcterms:W3CDTF">2020-05-21T17:01:48Z</dcterms:created>
  <dcterms:modified xsi:type="dcterms:W3CDTF">2020-06-05T04:36:47Z</dcterms:modified>
</cp:coreProperties>
</file>