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57" r:id="rId4"/>
    <p:sldId id="263" r:id="rId5"/>
    <p:sldId id="258" r:id="rId6"/>
    <p:sldId id="268" r:id="rId7"/>
    <p:sldId id="260" r:id="rId8"/>
    <p:sldId id="262" r:id="rId9"/>
    <p:sldId id="266" r:id="rId10"/>
    <p:sldId id="264" r:id="rId11"/>
    <p:sldId id="267" r:id="rId12"/>
    <p:sldId id="265" r:id="rId13"/>
    <p:sldId id="259"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3" autoAdjust="0"/>
    <p:restoredTop sz="94660" autoAdjust="0"/>
  </p:normalViewPr>
  <p:slideViewPr>
    <p:cSldViewPr snapToGrid="0">
      <p:cViewPr>
        <p:scale>
          <a:sx n="100" d="100"/>
          <a:sy n="100" d="100"/>
        </p:scale>
        <p:origin x="336" y="-312"/>
      </p:cViewPr>
      <p:guideLst>
        <p:guide orient="horz" pos="2160"/>
        <p:guide pos="3840"/>
      </p:guideLst>
    </p:cSldViewPr>
  </p:slideViewPr>
  <p:outlineViewPr>
    <p:cViewPr>
      <p:scale>
        <a:sx n="33" d="100"/>
        <a:sy n="33" d="100"/>
      </p:scale>
      <p:origin x="36"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353EFA0-C655-454A-877D-0055A7F9AE25}" type="datetimeFigureOut">
              <a:rPr lang="pl-PL" smtClean="0"/>
              <a:pPr/>
              <a:t>2019-05-10</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793428B2-2E6C-44C3-9E9A-B3C1119E33F7}" type="slidenum">
              <a:rPr lang="pl-PL" smtClean="0"/>
              <a:pPr/>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2709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93428B2-2E6C-44C3-9E9A-B3C1119E33F7}" type="slidenum">
              <a:rPr lang="pl-PL" smtClean="0"/>
              <a:pPr/>
              <a:t>‹#›</a:t>
            </a:fld>
            <a:endParaRPr lang="pl-PL"/>
          </a:p>
        </p:txBody>
      </p:sp>
    </p:spTree>
    <p:extLst>
      <p:ext uri="{BB962C8B-B14F-4D97-AF65-F5344CB8AC3E}">
        <p14:creationId xmlns:p14="http://schemas.microsoft.com/office/powerpoint/2010/main" xmlns="" val="421766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3428B2-2E6C-44C3-9E9A-B3C1119E33F7}" type="slidenum">
              <a:rPr lang="pl-PL" smtClean="0"/>
              <a:pPr/>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20308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3428B2-2E6C-44C3-9E9A-B3C1119E33F7}" type="slidenum">
              <a:rPr lang="pl-PL" smtClean="0"/>
              <a:pPr/>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269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3428B2-2E6C-44C3-9E9A-B3C1119E33F7}" type="slidenum">
              <a:rPr lang="pl-PL" smtClean="0"/>
              <a:pPr/>
              <a:t>‹#›</a:t>
            </a:fld>
            <a:endParaRPr lang="pl-PL"/>
          </a:p>
        </p:txBody>
      </p:sp>
    </p:spTree>
    <p:extLst>
      <p:ext uri="{BB962C8B-B14F-4D97-AF65-F5344CB8AC3E}">
        <p14:creationId xmlns:p14="http://schemas.microsoft.com/office/powerpoint/2010/main" xmlns="" val="48540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3428B2-2E6C-44C3-9E9A-B3C1119E33F7}" type="slidenum">
              <a:rPr lang="pl-PL" smtClean="0"/>
              <a:pPr/>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84519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3428B2-2E6C-44C3-9E9A-B3C1119E33F7}" type="slidenum">
              <a:rPr lang="pl-PL" smtClean="0"/>
              <a:pPr/>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79596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3428B2-2E6C-44C3-9E9A-B3C1119E33F7}" type="slidenum">
              <a:rPr lang="pl-PL" smtClean="0"/>
              <a:pPr/>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8703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3428B2-2E6C-44C3-9E9A-B3C1119E33F7}" type="slidenum">
              <a:rPr lang="pl-PL" smtClean="0"/>
              <a:pPr/>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330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3428B2-2E6C-44C3-9E9A-B3C1119E33F7}" type="slidenum">
              <a:rPr lang="pl-PL" smtClean="0"/>
              <a:pPr/>
              <a:t>‹#›</a:t>
            </a:fld>
            <a:endParaRPr lang="pl-PL"/>
          </a:p>
        </p:txBody>
      </p:sp>
    </p:spTree>
    <p:extLst>
      <p:ext uri="{BB962C8B-B14F-4D97-AF65-F5344CB8AC3E}">
        <p14:creationId xmlns:p14="http://schemas.microsoft.com/office/powerpoint/2010/main" xmlns="" val="314954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3428B2-2E6C-44C3-9E9A-B3C1119E33F7}" type="slidenum">
              <a:rPr lang="pl-PL" smtClean="0"/>
              <a:pPr/>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3916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93428B2-2E6C-44C3-9E9A-B3C1119E33F7}" type="slidenum">
              <a:rPr lang="pl-PL" smtClean="0"/>
              <a:pPr/>
              <a:t>‹#›</a:t>
            </a:fld>
            <a:endParaRPr lang="pl-PL"/>
          </a:p>
        </p:txBody>
      </p:sp>
    </p:spTree>
    <p:extLst>
      <p:ext uri="{BB962C8B-B14F-4D97-AF65-F5344CB8AC3E}">
        <p14:creationId xmlns:p14="http://schemas.microsoft.com/office/powerpoint/2010/main" xmlns="" val="414485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93428B2-2E6C-44C3-9E9A-B3C1119E33F7}" type="slidenum">
              <a:rPr lang="pl-PL" smtClean="0"/>
              <a:pPr/>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3775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93428B2-2E6C-44C3-9E9A-B3C1119E33F7}" type="slidenum">
              <a:rPr lang="pl-PL" smtClean="0"/>
              <a:pPr/>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32481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93428B2-2E6C-44C3-9E9A-B3C1119E33F7}" type="slidenum">
              <a:rPr lang="pl-PL" smtClean="0"/>
              <a:pPr/>
              <a:t>‹#›</a:t>
            </a:fld>
            <a:endParaRPr lang="pl-PL"/>
          </a:p>
        </p:txBody>
      </p:sp>
    </p:spTree>
    <p:extLst>
      <p:ext uri="{BB962C8B-B14F-4D97-AF65-F5344CB8AC3E}">
        <p14:creationId xmlns:p14="http://schemas.microsoft.com/office/powerpoint/2010/main" xmlns="" val="147394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93428B2-2E6C-44C3-9E9A-B3C1119E33F7}" type="slidenum">
              <a:rPr lang="pl-PL" smtClean="0"/>
              <a:pPr/>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8693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smtClean="0"/>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353EFA0-C655-454A-877D-0055A7F9AE25}" type="datetimeFigureOut">
              <a:rPr lang="pl-PL" smtClean="0"/>
              <a:pPr/>
              <a:t>2019-05-10</a:t>
            </a:fld>
            <a:endParaRPr lang="pl-P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3428B2-2E6C-44C3-9E9A-B3C1119E33F7}" type="slidenum">
              <a:rPr lang="pl-PL" smtClean="0"/>
              <a:pPr/>
              <a:t>‹#›</a:t>
            </a:fld>
            <a:endParaRPr lang="pl-PL"/>
          </a:p>
        </p:txBody>
      </p:sp>
    </p:spTree>
    <p:extLst>
      <p:ext uri="{BB962C8B-B14F-4D97-AF65-F5344CB8AC3E}">
        <p14:creationId xmlns:p14="http://schemas.microsoft.com/office/powerpoint/2010/main" xmlns="" val="77509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53EFA0-C655-454A-877D-0055A7F9AE25}" type="datetimeFigureOut">
              <a:rPr lang="pl-PL" smtClean="0"/>
              <a:pPr/>
              <a:t>2019-05-10</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3428B2-2E6C-44C3-9E9A-B3C1119E33F7}" type="slidenum">
              <a:rPr lang="pl-PL" smtClean="0"/>
              <a:pPr/>
              <a:t>‹#›</a:t>
            </a:fld>
            <a:endParaRPr lang="pl-PL"/>
          </a:p>
        </p:txBody>
      </p:sp>
    </p:spTree>
    <p:extLst>
      <p:ext uri="{BB962C8B-B14F-4D97-AF65-F5344CB8AC3E}">
        <p14:creationId xmlns:p14="http://schemas.microsoft.com/office/powerpoint/2010/main" xmlns="" val="582628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12206907" cy="6858000"/>
          </a:xfrm>
          <a:prstGeom prst="rect">
            <a:avLst/>
          </a:prstGeom>
        </p:spPr>
      </p:pic>
      <p:sp>
        <p:nvSpPr>
          <p:cNvPr id="2" name="Tytuł 1"/>
          <p:cNvSpPr>
            <a:spLocks noGrp="1"/>
          </p:cNvSpPr>
          <p:nvPr>
            <p:ph type="ctrTitle"/>
          </p:nvPr>
        </p:nvSpPr>
        <p:spPr>
          <a:xfrm>
            <a:off x="1515762" y="1022684"/>
            <a:ext cx="9144000" cy="2940360"/>
          </a:xfrm>
        </p:spPr>
        <p:txBody>
          <a:bodyPr>
            <a:noAutofit/>
          </a:bodyPr>
          <a:lstStyle/>
          <a:p>
            <a:pPr algn="l"/>
            <a:r>
              <a:rPr lang="pl-PL" sz="2400" b="1" dirty="0" smtClean="0">
                <a:solidFill>
                  <a:schemeClr val="accent2">
                    <a:lumMod val="40000"/>
                    <a:lumOff val="60000"/>
                  </a:schemeClr>
                </a:solidFill>
                <a:latin typeface="Calibri" pitchFamily="34" charset="0"/>
              </a:rPr>
              <a:t>Uzależnienie od nikotyny jest aktualnie jednym z głównych czynników środowiskowych wielu chorób. Palenie papierosów szkodzi nie tylko osobie palącej, na konsekwencje zdrowotne narażeni są również bierni palacze w otoczeniu. </a:t>
            </a:r>
            <a:r>
              <a:rPr lang="pl-PL" sz="2400" b="1" dirty="0" smtClean="0">
                <a:solidFill>
                  <a:schemeClr val="accent2">
                    <a:lumMod val="60000"/>
                    <a:lumOff val="40000"/>
                  </a:schemeClr>
                </a:solidFill>
                <a:latin typeface="Calibri" pitchFamily="34" charset="0"/>
              </a:rPr>
              <a:t>  </a:t>
            </a:r>
            <a:r>
              <a:rPr lang="pl-PL" sz="3600" b="1" dirty="0" smtClean="0">
                <a:solidFill>
                  <a:schemeClr val="accent6">
                    <a:lumMod val="20000"/>
                    <a:lumOff val="80000"/>
                  </a:schemeClr>
                </a:solidFill>
                <a:latin typeface="Calibri" pitchFamily="34" charset="0"/>
              </a:rPr>
              <a:t/>
            </a:r>
            <a:br>
              <a:rPr lang="pl-PL" sz="3600" b="1" dirty="0" smtClean="0">
                <a:solidFill>
                  <a:schemeClr val="accent6">
                    <a:lumMod val="20000"/>
                    <a:lumOff val="80000"/>
                  </a:schemeClr>
                </a:solidFill>
                <a:latin typeface="Calibri" pitchFamily="34" charset="0"/>
              </a:rPr>
            </a:br>
            <a:endParaRPr lang="pl-PL" sz="3600" b="1" dirty="0">
              <a:solidFill>
                <a:schemeClr val="accent6">
                  <a:lumMod val="20000"/>
                  <a:lumOff val="80000"/>
                </a:schemeClr>
              </a:solidFill>
              <a:latin typeface="Calibri" pitchFamily="34" charset="0"/>
            </a:endParaRPr>
          </a:p>
        </p:txBody>
      </p:sp>
      <p:sp>
        <p:nvSpPr>
          <p:cNvPr id="3" name="Podtytuł 2"/>
          <p:cNvSpPr>
            <a:spLocks noGrp="1"/>
          </p:cNvSpPr>
          <p:nvPr>
            <p:ph type="subTitle" idx="1"/>
          </p:nvPr>
        </p:nvSpPr>
        <p:spPr>
          <a:xfrm>
            <a:off x="1573428" y="191573"/>
            <a:ext cx="9144000" cy="1655762"/>
          </a:xfrm>
        </p:spPr>
        <p:txBody>
          <a:bodyPr>
            <a:normAutofit/>
          </a:bodyPr>
          <a:lstStyle/>
          <a:p>
            <a:r>
              <a:rPr lang="pl-PL" sz="4800" b="1" dirty="0" smtClean="0">
                <a:solidFill>
                  <a:srgbClr val="FF0000"/>
                </a:solidFill>
                <a:effectLst>
                  <a:outerShdw blurRad="38100" dist="38100" dir="2700000" algn="tl">
                    <a:srgbClr val="000000">
                      <a:alpha val="43137"/>
                    </a:srgbClr>
                  </a:outerShdw>
                </a:effectLst>
              </a:rPr>
              <a:t>SKUTKI   PALENIA PAPIEROSÓW …</a:t>
            </a:r>
            <a:endParaRPr lang="pl-PL"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90344066"/>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solidFill>
                  <a:schemeClr val="accent4">
                    <a:lumMod val="75000"/>
                  </a:schemeClr>
                </a:solidFill>
                <a:latin typeface="+mn-lt"/>
              </a:rPr>
              <a:t>POCHP</a:t>
            </a:r>
            <a:endParaRPr lang="pl-PL" b="1" dirty="0">
              <a:solidFill>
                <a:schemeClr val="accent4">
                  <a:lumMod val="75000"/>
                </a:schemeClr>
              </a:solidFill>
              <a:latin typeface="+mn-lt"/>
            </a:endParaRPr>
          </a:p>
        </p:txBody>
      </p:sp>
      <p:sp>
        <p:nvSpPr>
          <p:cNvPr id="3" name="Symbol zastępczy zawartości 2"/>
          <p:cNvSpPr>
            <a:spLocks noGrp="1"/>
          </p:cNvSpPr>
          <p:nvPr>
            <p:ph idx="1"/>
          </p:nvPr>
        </p:nvSpPr>
        <p:spPr>
          <a:xfrm>
            <a:off x="1015314" y="2375700"/>
            <a:ext cx="9601196" cy="3318936"/>
          </a:xfrm>
        </p:spPr>
        <p:txBody>
          <a:bodyPr>
            <a:normAutofit/>
          </a:bodyPr>
          <a:lstStyle/>
          <a:p>
            <a:pPr algn="ctr">
              <a:buNone/>
            </a:pPr>
            <a:r>
              <a:rPr lang="pl-PL" b="1" dirty="0" smtClean="0">
                <a:solidFill>
                  <a:srgbClr val="FF0000"/>
                </a:solidFill>
              </a:rPr>
              <a:t>JEŚLI  PALISZ PAPIEROSY MUSISZ WIEDZIEĆ, ŻE  :</a:t>
            </a:r>
            <a:endParaRPr lang="pl-PL" sz="1800" b="1" dirty="0" smtClean="0">
              <a:solidFill>
                <a:srgbClr val="C00000"/>
              </a:solidFill>
            </a:endParaRPr>
          </a:p>
          <a:p>
            <a:r>
              <a:rPr lang="pl-PL" sz="1800" b="1" dirty="0" smtClean="0">
                <a:solidFill>
                  <a:srgbClr val="FF0000"/>
                </a:solidFill>
              </a:rPr>
              <a:t>Nabłonek</a:t>
            </a:r>
            <a:r>
              <a:rPr lang="pl-PL" sz="1800" b="1" dirty="0" smtClean="0">
                <a:solidFill>
                  <a:srgbClr val="C00000"/>
                </a:solidFill>
              </a:rPr>
              <a:t> </a:t>
            </a:r>
            <a:r>
              <a:rPr lang="pl-PL" sz="1800" b="1" dirty="0" smtClean="0">
                <a:solidFill>
                  <a:srgbClr val="FF0000"/>
                </a:solidFill>
              </a:rPr>
              <a:t>rzęskowy w oskrzelach pod wpływem dymu tytoniowego zamienia się z nabłonek płaski i nie może oczyszczać płuc z zanieczyszczeń to powoduje </a:t>
            </a:r>
            <a:r>
              <a:rPr lang="pl-PL" sz="1800" b="1" dirty="0" err="1" smtClean="0">
                <a:solidFill>
                  <a:srgbClr val="002060"/>
                </a:solidFill>
              </a:rPr>
              <a:t>obturacyjną</a:t>
            </a:r>
            <a:r>
              <a:rPr lang="pl-PL" sz="1800" b="1" dirty="0" smtClean="0">
                <a:solidFill>
                  <a:srgbClr val="002060"/>
                </a:solidFill>
              </a:rPr>
              <a:t> chorobę płuc.</a:t>
            </a:r>
            <a:endParaRPr lang="pl-PL" sz="1800" b="1" dirty="0">
              <a:solidFill>
                <a:srgbClr val="FF0000"/>
              </a:solidFill>
            </a:endParaRPr>
          </a:p>
        </p:txBody>
      </p:sp>
      <p:pic>
        <p:nvPicPr>
          <p:cNvPr id="6146" name="Picture 2" descr="Znalezione obrazy dla zapytania obturacyjna choroba płuc inaczej"/>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2907" y="3917972"/>
            <a:ext cx="4714875" cy="2305050"/>
          </a:xfrm>
          <a:prstGeom prst="rect">
            <a:avLst/>
          </a:prstGeom>
          <a:noFill/>
        </p:spPr>
      </p:pic>
    </p:spTree>
    <p:extLst>
      <p:ext uri="{BB962C8B-B14F-4D97-AF65-F5344CB8AC3E}">
        <p14:creationId xmlns:p14="http://schemas.microsoft.com/office/powerpoint/2010/main" xmlns="" val="1749017478"/>
      </p:ext>
    </p:extLst>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chemeClr val="accent4">
                    <a:lumMod val="75000"/>
                  </a:schemeClr>
                </a:solidFill>
                <a:latin typeface="+mn-lt"/>
              </a:rPr>
              <a:t>PAMIĘTAJ!</a:t>
            </a:r>
            <a:endParaRPr lang="pl-PL" b="1" dirty="0">
              <a:solidFill>
                <a:schemeClr val="accent4">
                  <a:lumMod val="75000"/>
                </a:schemeClr>
              </a:solidFill>
              <a:latin typeface="+mn-lt"/>
            </a:endParaRPr>
          </a:p>
        </p:txBody>
      </p:sp>
      <p:sp>
        <p:nvSpPr>
          <p:cNvPr id="3" name="Symbol zastępczy zawartości 2"/>
          <p:cNvSpPr>
            <a:spLocks noGrp="1"/>
          </p:cNvSpPr>
          <p:nvPr>
            <p:ph idx="1"/>
          </p:nvPr>
        </p:nvSpPr>
        <p:spPr/>
        <p:txBody>
          <a:bodyPr>
            <a:normAutofit/>
          </a:bodyPr>
          <a:lstStyle/>
          <a:p>
            <a:pPr algn="ctr">
              <a:buNone/>
            </a:pPr>
            <a:r>
              <a:rPr lang="pl-PL" b="1" dirty="0" smtClean="0">
                <a:solidFill>
                  <a:srgbClr val="FF0000"/>
                </a:solidFill>
              </a:rPr>
              <a:t>JEŚLI  PALISZ PAPIEROSY MUSISZ WIEDZIEĆ, ŻE  :</a:t>
            </a:r>
            <a:endParaRPr lang="pl-PL" sz="1800" b="1" dirty="0" smtClean="0">
              <a:solidFill>
                <a:srgbClr val="FF0000"/>
              </a:solidFill>
            </a:endParaRPr>
          </a:p>
          <a:p>
            <a:r>
              <a:rPr lang="pl-PL" b="1" dirty="0" smtClean="0">
                <a:solidFill>
                  <a:srgbClr val="FF0000"/>
                </a:solidFill>
              </a:rPr>
              <a:t>Dopiero 10 lat od rzucenia palenia odnotowuje się znaczące zmniejszenie zagrożenia nowotworem!</a:t>
            </a:r>
            <a:endParaRPr lang="pl-PL" b="1" dirty="0">
              <a:solidFill>
                <a:srgbClr val="FF0000"/>
              </a:solidFill>
            </a:endParaRPr>
          </a:p>
        </p:txBody>
      </p:sp>
      <p:pic>
        <p:nvPicPr>
          <p:cNvPr id="3074" name="Picture 2" descr="Znalezione obrazy dla zapytania ostrzeżeni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21319542">
            <a:off x="7368988" y="3576280"/>
            <a:ext cx="4034118" cy="2610313"/>
          </a:xfrm>
          <a:prstGeom prst="rect">
            <a:avLst/>
          </a:prstGeom>
          <a:noFill/>
        </p:spPr>
      </p:pic>
      <p:pic>
        <p:nvPicPr>
          <p:cNvPr id="5" name="Picture 2" descr="Znalezione obrazy dla zapytania ostrzeżeni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890071">
            <a:off x="289574" y="4244656"/>
            <a:ext cx="3036519" cy="1964807"/>
          </a:xfrm>
          <a:prstGeom prst="rect">
            <a:avLst/>
          </a:prstGeom>
          <a:noFill/>
        </p:spPr>
      </p:pic>
      <p:pic>
        <p:nvPicPr>
          <p:cNvPr id="6" name="Picture 2" descr="Znalezione obrazy dla zapytania ostrzeżeni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9447658">
            <a:off x="9543322" y="706773"/>
            <a:ext cx="2419448" cy="1565526"/>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p:spPr>
      </p:pic>
      <p:sp>
        <p:nvSpPr>
          <p:cNvPr id="5" name="Prostokąt 4"/>
          <p:cNvSpPr/>
          <p:nvPr/>
        </p:nvSpPr>
        <p:spPr>
          <a:xfrm>
            <a:off x="4871762" y="6565557"/>
            <a:ext cx="2594919" cy="2924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xmlns="" val="3383308479"/>
      </p:ext>
    </p:extLst>
  </p:cSld>
  <p:clrMapOvr>
    <a:masterClrMapping/>
  </p:clrMapOvr>
  <p:transition spd="med">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11878" y="792661"/>
            <a:ext cx="9601196" cy="1303867"/>
          </a:xfrm>
        </p:spPr>
        <p:txBody>
          <a:bodyPr>
            <a:normAutofit/>
          </a:bodyPr>
          <a:lstStyle/>
          <a:p>
            <a:r>
              <a:rPr lang="pl-PL" sz="3100" b="1" smtClean="0">
                <a:solidFill>
                  <a:srgbClr val="FF0000"/>
                </a:solidFill>
                <a:latin typeface="+mn-lt"/>
              </a:rPr>
              <a:t>PAMIĘTAJ,  </a:t>
            </a:r>
            <a:r>
              <a:rPr lang="pl-PL" sz="3100" b="1" dirty="0" smtClean="0">
                <a:solidFill>
                  <a:srgbClr val="FF0000"/>
                </a:solidFill>
                <a:latin typeface="+mn-lt"/>
              </a:rPr>
              <a:t>MASZ ZAWSZE WYBÓR : NIE PAL !</a:t>
            </a:r>
            <a:r>
              <a:rPr lang="pl-PL" b="1" dirty="0" smtClean="0">
                <a:solidFill>
                  <a:schemeClr val="accent4">
                    <a:lumMod val="75000"/>
                  </a:schemeClr>
                </a:solidFill>
                <a:latin typeface="+mn-lt"/>
              </a:rPr>
              <a:t/>
            </a:r>
            <a:br>
              <a:rPr lang="pl-PL" b="1" dirty="0" smtClean="0">
                <a:solidFill>
                  <a:schemeClr val="accent4">
                    <a:lumMod val="75000"/>
                  </a:schemeClr>
                </a:solidFill>
                <a:latin typeface="+mn-lt"/>
              </a:rPr>
            </a:br>
            <a:r>
              <a:rPr lang="pl-PL" b="1" dirty="0" smtClean="0">
                <a:solidFill>
                  <a:schemeClr val="accent4">
                    <a:lumMod val="75000"/>
                  </a:schemeClr>
                </a:solidFill>
                <a:latin typeface="+mn-lt"/>
              </a:rPr>
              <a:t>Mocni-Pomocni 6c </a:t>
            </a:r>
            <a:r>
              <a:rPr lang="pl-PL" b="1" dirty="0" smtClean="0">
                <a:solidFill>
                  <a:schemeClr val="accent4">
                    <a:lumMod val="75000"/>
                  </a:schemeClr>
                </a:solidFill>
              </a:rPr>
              <a:t>Sp4 </a:t>
            </a:r>
            <a:r>
              <a:rPr lang="pl-PL" b="1" dirty="0" smtClean="0">
                <a:solidFill>
                  <a:schemeClr val="accent4">
                    <a:lumMod val="75000"/>
                  </a:schemeClr>
                </a:solidFill>
                <a:latin typeface="+mn-lt"/>
              </a:rPr>
              <a:t>Kwidzyn</a:t>
            </a:r>
            <a:endParaRPr lang="pl-PL" b="1" dirty="0">
              <a:solidFill>
                <a:schemeClr val="accent4">
                  <a:lumMod val="75000"/>
                </a:schemeClr>
              </a:solidFill>
              <a:latin typeface="+mn-lt"/>
            </a:endParaRPr>
          </a:p>
        </p:txBody>
      </p:sp>
      <p:pic>
        <p:nvPicPr>
          <p:cNvPr id="1027" name="Picture 3"/>
          <p:cNvPicPr>
            <a:picLocks noGrp="1" noChangeAspect="1" noChangeArrowheads="1"/>
          </p:cNvPicPr>
          <p:nvPr>
            <p:ph idx="1"/>
          </p:nvPr>
        </p:nvPicPr>
        <p:blipFill>
          <a:blip r:embed="rId2" cstate="print">
            <a:clrChange>
              <a:clrFrom>
                <a:srgbClr val="FEFEFE"/>
              </a:clrFrom>
              <a:clrTo>
                <a:srgbClr val="FEFEFE">
                  <a:alpha val="0"/>
                </a:srgbClr>
              </a:clrTo>
            </a:clrChange>
          </a:blip>
          <a:srcRect/>
          <a:stretch>
            <a:fillRect/>
          </a:stretch>
        </p:blipFill>
        <p:spPr bwMode="auto">
          <a:xfrm>
            <a:off x="3254271" y="2521978"/>
            <a:ext cx="5269832" cy="3609474"/>
          </a:xfrm>
          <a:prstGeom prst="rect">
            <a:avLst/>
          </a:prstGeom>
          <a:noFill/>
          <a:ln w="9525">
            <a:noFill/>
            <a:miter lim="800000"/>
            <a:headEnd/>
            <a:tailEnd/>
          </a:ln>
        </p:spPr>
      </p:pic>
    </p:spTree>
    <p:extLst>
      <p:ext uri="{BB962C8B-B14F-4D97-AF65-F5344CB8AC3E}">
        <p14:creationId xmlns:p14="http://schemas.microsoft.com/office/powerpoint/2010/main" xmlns="" val="3522945568"/>
      </p:ext>
    </p:ext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chemeClr val="accent4">
                    <a:lumMod val="50000"/>
                  </a:schemeClr>
                </a:solidFill>
              </a:rPr>
              <a:t>CZY WIESZ, ŻE …</a:t>
            </a:r>
            <a:endParaRPr lang="pl-PL" b="1" dirty="0">
              <a:solidFill>
                <a:schemeClr val="accent4">
                  <a:lumMod val="50000"/>
                </a:schemeClr>
              </a:solidFill>
            </a:endParaRPr>
          </a:p>
        </p:txBody>
      </p:sp>
      <p:sp>
        <p:nvSpPr>
          <p:cNvPr id="3" name="Symbol zastępczy zawartości 2"/>
          <p:cNvSpPr>
            <a:spLocks noGrp="1"/>
          </p:cNvSpPr>
          <p:nvPr>
            <p:ph idx="1"/>
          </p:nvPr>
        </p:nvSpPr>
        <p:spPr/>
        <p:txBody>
          <a:bodyPr>
            <a:normAutofit/>
          </a:bodyPr>
          <a:lstStyle/>
          <a:p>
            <a:pPr algn="ctr">
              <a:buNone/>
            </a:pPr>
            <a:r>
              <a:rPr lang="pl-PL" sz="4400" b="1" dirty="0" smtClean="0">
                <a:solidFill>
                  <a:srgbClr val="FF0000"/>
                </a:solidFill>
                <a:effectLst>
                  <a:outerShdw blurRad="38100" dist="38100" dir="2700000" algn="tl">
                    <a:srgbClr val="000000">
                      <a:alpha val="43137"/>
                    </a:srgbClr>
                  </a:outerShdw>
                </a:effectLst>
                <a:latin typeface="Calibri" pitchFamily="34" charset="0"/>
              </a:rPr>
              <a:t>MEDYCYNA ZNA WIELE POWODÓW </a:t>
            </a:r>
            <a:br>
              <a:rPr lang="pl-PL" sz="4400" b="1" dirty="0" smtClean="0">
                <a:solidFill>
                  <a:srgbClr val="FF0000"/>
                </a:solidFill>
                <a:effectLst>
                  <a:outerShdw blurRad="38100" dist="38100" dir="2700000" algn="tl">
                    <a:srgbClr val="000000">
                      <a:alpha val="43137"/>
                    </a:srgbClr>
                  </a:outerShdw>
                </a:effectLst>
                <a:latin typeface="Calibri" pitchFamily="34" charset="0"/>
              </a:rPr>
            </a:br>
            <a:r>
              <a:rPr lang="pl-PL" sz="4400" b="1" dirty="0" smtClean="0">
                <a:solidFill>
                  <a:srgbClr val="FF0000"/>
                </a:solidFill>
                <a:effectLst>
                  <a:outerShdw blurRad="38100" dist="38100" dir="2700000" algn="tl">
                    <a:srgbClr val="000000">
                      <a:alpha val="43137"/>
                    </a:srgbClr>
                  </a:outerShdw>
                </a:effectLst>
                <a:latin typeface="Calibri" pitchFamily="34" charset="0"/>
              </a:rPr>
              <a:t>DO RZUCENIA PALENIA...</a:t>
            </a:r>
            <a:endParaRPr lang="pl-PL" sz="4400" dirty="0">
              <a:effectLst>
                <a:outerShdw blurRad="38100" dist="38100" dir="2700000" algn="tl">
                  <a:srgbClr val="000000">
                    <a:alpha val="43137"/>
                  </a:srgbClr>
                </a:outerShdw>
              </a:effectLst>
            </a:endParaRPr>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8694" y="817375"/>
            <a:ext cx="9601196" cy="1303867"/>
          </a:xfrm>
        </p:spPr>
        <p:txBody>
          <a:bodyPr>
            <a:normAutofit/>
          </a:bodyPr>
          <a:lstStyle/>
          <a:p>
            <a:pPr algn="ctr"/>
            <a:r>
              <a:rPr lang="pl-PL" b="1" dirty="0" smtClean="0">
                <a:solidFill>
                  <a:schemeClr val="accent4">
                    <a:lumMod val="75000"/>
                  </a:schemeClr>
                </a:solidFill>
                <a:latin typeface="+mn-lt"/>
              </a:rPr>
              <a:t>RAK PŁUC</a:t>
            </a:r>
            <a:endParaRPr lang="pl-PL" b="1" dirty="0">
              <a:solidFill>
                <a:schemeClr val="accent4">
                  <a:lumMod val="75000"/>
                </a:schemeClr>
              </a:solidFill>
              <a:latin typeface="+mn-lt"/>
            </a:endParaRPr>
          </a:p>
        </p:txBody>
      </p:sp>
      <p:sp>
        <p:nvSpPr>
          <p:cNvPr id="3" name="Symbol zastępczy zawartości 2"/>
          <p:cNvSpPr>
            <a:spLocks noGrp="1"/>
          </p:cNvSpPr>
          <p:nvPr>
            <p:ph idx="1"/>
          </p:nvPr>
        </p:nvSpPr>
        <p:spPr>
          <a:xfrm>
            <a:off x="1021492" y="2349715"/>
            <a:ext cx="10515600" cy="4351338"/>
          </a:xfrm>
        </p:spPr>
        <p:txBody>
          <a:bodyPr>
            <a:normAutofit/>
          </a:bodyPr>
          <a:lstStyle/>
          <a:p>
            <a:pPr algn="ctr">
              <a:buNone/>
            </a:pPr>
            <a:r>
              <a:rPr lang="pl-PL" b="1" dirty="0" smtClean="0">
                <a:solidFill>
                  <a:srgbClr val="FF0000"/>
                </a:solidFill>
              </a:rPr>
              <a:t>JEŚLI  PALISZ PAPIEROSY MUSISZ WIEDZIEĆ, ŻE  :</a:t>
            </a:r>
          </a:p>
          <a:p>
            <a:pPr algn="just"/>
            <a:r>
              <a:rPr lang="pl-PL" sz="1800" b="1" dirty="0" smtClean="0">
                <a:solidFill>
                  <a:schemeClr val="accent4">
                    <a:lumMod val="50000"/>
                  </a:schemeClr>
                </a:solidFill>
              </a:rPr>
              <a:t>Rak płuc –  </a:t>
            </a:r>
            <a:r>
              <a:rPr lang="pl-PL" sz="1800" b="1" dirty="0" smtClean="0">
                <a:solidFill>
                  <a:srgbClr val="FF0000"/>
                </a:solidFill>
              </a:rPr>
              <a:t>to najczęstszy nowotwór złośliwy, na który umiera rocznie na całym świecie 1,6 mln osób. Jest jednym z najgorzej rokujących nowotworów. Stanowi on najczęstszą przyczynę zgonów wśród mężczyzn i jest na 2. miejscu pod tym względem u kobiet.</a:t>
            </a:r>
          </a:p>
          <a:p>
            <a:pPr algn="just"/>
            <a:endParaRPr lang="pl-PL" sz="1800" dirty="0" smtClean="0">
              <a:solidFill>
                <a:srgbClr val="C00000"/>
              </a:solidFill>
              <a:latin typeface="Arial Narrow" panose="020B0606020202030204" pitchFamily="34" charset="0"/>
            </a:endParaRPr>
          </a:p>
          <a:p>
            <a:pPr algn="just">
              <a:buNone/>
            </a:pPr>
            <a:r>
              <a:rPr lang="pl-PL" sz="1800" dirty="0" smtClean="0">
                <a:solidFill>
                  <a:srgbClr val="C00000"/>
                </a:solidFill>
                <a:latin typeface="Arial Narrow" panose="020B0606020202030204" pitchFamily="34" charset="0"/>
              </a:rPr>
              <a:t> </a:t>
            </a:r>
          </a:p>
        </p:txBody>
      </p:sp>
      <p:pic>
        <p:nvPicPr>
          <p:cNvPr id="10" name="Obraz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88107" y="4062712"/>
            <a:ext cx="4562020" cy="2220104"/>
          </a:xfrm>
          <a:prstGeom prst="rect">
            <a:avLst/>
          </a:prstGeom>
        </p:spPr>
      </p:pic>
    </p:spTree>
    <p:extLst>
      <p:ext uri="{BB962C8B-B14F-4D97-AF65-F5344CB8AC3E}">
        <p14:creationId xmlns:p14="http://schemas.microsoft.com/office/powerpoint/2010/main" xmlns="" val="149138704"/>
      </p:ext>
    </p:extLst>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solidFill>
                  <a:schemeClr val="accent4">
                    <a:lumMod val="75000"/>
                  </a:schemeClr>
                </a:solidFill>
                <a:latin typeface="+mn-lt"/>
              </a:rPr>
              <a:t>NIE TYLKO RAK PŁUC</a:t>
            </a:r>
            <a:endParaRPr lang="pl-PL" b="1" dirty="0">
              <a:solidFill>
                <a:schemeClr val="accent4">
                  <a:lumMod val="75000"/>
                </a:schemeClr>
              </a:solidFill>
              <a:latin typeface="+mn-lt"/>
            </a:endParaRPr>
          </a:p>
        </p:txBody>
      </p:sp>
      <p:sp>
        <p:nvSpPr>
          <p:cNvPr id="3" name="Symbol zastępczy zawartości 2"/>
          <p:cNvSpPr>
            <a:spLocks noGrp="1"/>
          </p:cNvSpPr>
          <p:nvPr>
            <p:ph idx="1"/>
          </p:nvPr>
        </p:nvSpPr>
        <p:spPr>
          <a:xfrm>
            <a:off x="1007076" y="2350986"/>
            <a:ext cx="9601196" cy="3318936"/>
          </a:xfrm>
        </p:spPr>
        <p:txBody>
          <a:bodyPr>
            <a:normAutofit/>
          </a:bodyPr>
          <a:lstStyle/>
          <a:p>
            <a:pPr>
              <a:buNone/>
            </a:pPr>
            <a:endParaRPr lang="pl-PL" sz="1800" b="1" dirty="0" smtClean="0">
              <a:solidFill>
                <a:srgbClr val="FF0000"/>
              </a:solidFill>
              <a:latin typeface="Arial Narrow" pitchFamily="34" charset="0"/>
            </a:endParaRPr>
          </a:p>
          <a:p>
            <a:pPr algn="ctr">
              <a:buNone/>
            </a:pPr>
            <a:r>
              <a:rPr lang="pl-PL" sz="1800" b="1" dirty="0" smtClean="0">
                <a:solidFill>
                  <a:srgbClr val="FF0000"/>
                </a:solidFill>
              </a:rPr>
              <a:t>JEŚLI  PALISZ PAPIEROSY MUSISZ WIEDZIEĆ, ŻE  :</a:t>
            </a:r>
            <a:endParaRPr lang="pl-PL" sz="1800" b="1" dirty="0" smtClean="0">
              <a:solidFill>
                <a:schemeClr val="accent4">
                  <a:lumMod val="75000"/>
                </a:schemeClr>
              </a:solidFill>
            </a:endParaRPr>
          </a:p>
          <a:p>
            <a:pPr algn="just"/>
            <a:r>
              <a:rPr lang="pl-PL" sz="1800" b="1" dirty="0" smtClean="0">
                <a:solidFill>
                  <a:srgbClr val="FF0000"/>
                </a:solidFill>
              </a:rPr>
              <a:t>Rak przełyku, jamy ustnej, wargi, języka, a nawet rak trzustki i nerek – to realne zagrożenia, które mogą stać się następstwem uzależnienia od papierosów.</a:t>
            </a:r>
            <a:endParaRPr lang="pl-PL" sz="1800" b="1" dirty="0">
              <a:solidFill>
                <a:srgbClr val="FF0000"/>
              </a:solidFill>
            </a:endParaRPr>
          </a:p>
        </p:txBody>
      </p:sp>
      <p:pic>
        <p:nvPicPr>
          <p:cNvPr id="7170" name="Picture 2" descr="Znalezione obrazy dla zapytania rak przełyku"/>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4728408" y="3627133"/>
            <a:ext cx="2671011" cy="2486026"/>
          </a:xfrm>
          <a:prstGeom prst="rect">
            <a:avLst/>
          </a:prstGeom>
          <a:noFill/>
        </p:spPr>
      </p:pic>
    </p:spTree>
    <p:extLst>
      <p:ext uri="{BB962C8B-B14F-4D97-AF65-F5344CB8AC3E}">
        <p14:creationId xmlns:p14="http://schemas.microsoft.com/office/powerpoint/2010/main" xmlns="" val="3511325894"/>
      </p:ext>
    </p:extLst>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solidFill>
                  <a:schemeClr val="accent4">
                    <a:lumMod val="75000"/>
                  </a:schemeClr>
                </a:solidFill>
                <a:latin typeface="+mn-lt"/>
              </a:rPr>
              <a:t>NISZCZENIE ZĘBÓW</a:t>
            </a:r>
            <a:endParaRPr lang="pl-PL" b="1" dirty="0">
              <a:solidFill>
                <a:schemeClr val="accent4">
                  <a:lumMod val="75000"/>
                </a:schemeClr>
              </a:solidFill>
              <a:latin typeface="+mn-lt"/>
            </a:endParaRPr>
          </a:p>
        </p:txBody>
      </p:sp>
      <p:sp>
        <p:nvSpPr>
          <p:cNvPr id="3" name="Symbol zastępczy zawartości 2"/>
          <p:cNvSpPr>
            <a:spLocks noGrp="1"/>
          </p:cNvSpPr>
          <p:nvPr>
            <p:ph idx="1"/>
          </p:nvPr>
        </p:nvSpPr>
        <p:spPr>
          <a:xfrm>
            <a:off x="1069977" y="2375699"/>
            <a:ext cx="9601196" cy="3318936"/>
          </a:xfrm>
        </p:spPr>
        <p:txBody>
          <a:bodyPr>
            <a:normAutofit/>
          </a:bodyPr>
          <a:lstStyle/>
          <a:p>
            <a:pPr algn="ctr">
              <a:buNone/>
            </a:pPr>
            <a:r>
              <a:rPr lang="pl-PL" b="1" dirty="0" smtClean="0">
                <a:solidFill>
                  <a:srgbClr val="C00000"/>
                </a:solidFill>
              </a:rPr>
              <a:t>JEŚLI  PALISZ PAPIEROSY MUSISZ WIEDZIEĆ, ŻE  :</a:t>
            </a:r>
          </a:p>
          <a:p>
            <a:pPr algn="just"/>
            <a:r>
              <a:rPr lang="pl-PL" sz="1800" b="1" dirty="0" smtClean="0">
                <a:solidFill>
                  <a:srgbClr val="C00000"/>
                </a:solidFill>
              </a:rPr>
              <a:t>Palenie zmienia barwę zębów. </a:t>
            </a:r>
            <a:r>
              <a:rPr lang="pl-PL" sz="1800" b="1" dirty="0">
                <a:solidFill>
                  <a:srgbClr val="C00000"/>
                </a:solidFill>
              </a:rPr>
              <a:t>Zęby osób palących są </a:t>
            </a:r>
            <a:r>
              <a:rPr lang="pl-PL" sz="1800" b="1" dirty="0" smtClean="0">
                <a:solidFill>
                  <a:srgbClr val="C00000"/>
                </a:solidFill>
              </a:rPr>
              <a:t>przebarwione i </a:t>
            </a:r>
            <a:r>
              <a:rPr lang="pl-PL" sz="1800" b="1" dirty="0">
                <a:solidFill>
                  <a:srgbClr val="C00000"/>
                </a:solidFill>
              </a:rPr>
              <a:t>zżółknięte. </a:t>
            </a:r>
            <a:r>
              <a:rPr lang="pl-PL" sz="1800" b="1" dirty="0" smtClean="0">
                <a:solidFill>
                  <a:srgbClr val="C00000"/>
                </a:solidFill>
              </a:rPr>
              <a:t> Na </a:t>
            </a:r>
            <a:r>
              <a:rPr lang="pl-PL" sz="1800" b="1" dirty="0">
                <a:solidFill>
                  <a:srgbClr val="C00000"/>
                </a:solidFill>
              </a:rPr>
              <a:t>ich powierzchni </a:t>
            </a:r>
            <a:r>
              <a:rPr lang="pl-PL" sz="1800" b="1" dirty="0" smtClean="0">
                <a:solidFill>
                  <a:srgbClr val="C00000"/>
                </a:solidFill>
              </a:rPr>
              <a:t>w </a:t>
            </a:r>
            <a:r>
              <a:rPr lang="pl-PL" sz="1800" b="1" dirty="0">
                <a:solidFill>
                  <a:srgbClr val="C00000"/>
                </a:solidFill>
              </a:rPr>
              <a:t>bardzo szybkim czasie odkłada się ciemny, wręcz czarny nalot nazębny. Wpływa to bardzo negatywnie na estetykę uśmiechu. </a:t>
            </a:r>
          </a:p>
        </p:txBody>
      </p:sp>
      <p:sp>
        <p:nvSpPr>
          <p:cNvPr id="4" name="AutoShape 2" descr="Znalezione obrazy dla zapytania zęby palacza"/>
          <p:cNvSpPr>
            <a:spLocks noChangeAspect="1" noChangeArrowheads="1"/>
          </p:cNvSpPr>
          <p:nvPr/>
        </p:nvSpPr>
        <p:spPr bwMode="auto">
          <a:xfrm>
            <a:off x="155575" y="-1828800"/>
            <a:ext cx="5715000" cy="38100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 name="Obraz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173117" y="3445039"/>
            <a:ext cx="3997926" cy="2954023"/>
          </a:xfrm>
          <a:prstGeom prst="rect">
            <a:avLst/>
          </a:prstGeom>
        </p:spPr>
      </p:pic>
    </p:spTree>
    <p:extLst>
      <p:ext uri="{BB962C8B-B14F-4D97-AF65-F5344CB8AC3E}">
        <p14:creationId xmlns:p14="http://schemas.microsoft.com/office/powerpoint/2010/main" xmlns="" val="3738065145"/>
      </p:ext>
    </p:extLst>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chemeClr val="accent4">
                    <a:lumMod val="75000"/>
                  </a:schemeClr>
                </a:solidFill>
              </a:rPr>
              <a:t>OSTEOPOROZA</a:t>
            </a:r>
            <a:endParaRPr lang="pl-PL" b="1" dirty="0">
              <a:solidFill>
                <a:schemeClr val="accent4">
                  <a:lumMod val="75000"/>
                </a:schemeClr>
              </a:solidFill>
            </a:endParaRPr>
          </a:p>
        </p:txBody>
      </p:sp>
      <p:sp>
        <p:nvSpPr>
          <p:cNvPr id="3" name="Symbol zastępczy zawartości 2"/>
          <p:cNvSpPr>
            <a:spLocks noGrp="1"/>
          </p:cNvSpPr>
          <p:nvPr>
            <p:ph idx="1"/>
          </p:nvPr>
        </p:nvSpPr>
        <p:spPr/>
        <p:txBody>
          <a:bodyPr/>
          <a:lstStyle/>
          <a:p>
            <a:pPr algn="ctr">
              <a:buNone/>
            </a:pPr>
            <a:r>
              <a:rPr lang="pl-PL" b="1" dirty="0" smtClean="0">
                <a:solidFill>
                  <a:srgbClr val="FF0000"/>
                </a:solidFill>
              </a:rPr>
              <a:t>JEŚLI  PALISZ PAPIEROSY MUSISZ WIEDZIEĆ, ŻE  :</a:t>
            </a:r>
          </a:p>
          <a:p>
            <a:pPr algn="just"/>
            <a:r>
              <a:rPr lang="pl-PL" b="1" dirty="0" smtClean="0">
                <a:solidFill>
                  <a:srgbClr val="FF0000"/>
                </a:solidFill>
              </a:rPr>
              <a:t>Palenie papierosów zmniejsza również gęstość kości, co jest charakterystyczne dla osteoporozy, i może powodować groźne </a:t>
            </a:r>
            <a:br>
              <a:rPr lang="pl-PL" b="1" dirty="0" smtClean="0">
                <a:solidFill>
                  <a:srgbClr val="FF0000"/>
                </a:solidFill>
              </a:rPr>
            </a:br>
            <a:r>
              <a:rPr lang="pl-PL" b="1" dirty="0" smtClean="0">
                <a:solidFill>
                  <a:srgbClr val="FF0000"/>
                </a:solidFill>
              </a:rPr>
              <a:t>w skutkach złamania kości biodrowych.</a:t>
            </a:r>
            <a:endParaRPr lang="pl-PL" b="1" dirty="0">
              <a:solidFill>
                <a:srgbClr val="FF0000"/>
              </a:solidFill>
            </a:endParaRPr>
          </a:p>
        </p:txBody>
      </p:sp>
      <p:sp>
        <p:nvSpPr>
          <p:cNvPr id="2050" name="AutoShape 2" descr="Znalezione obrazy dla zapytania osteoporo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54" name="Picture 6" descr="Podobny obraz"/>
          <p:cNvPicPr>
            <a:picLocks noChangeAspect="1" noChangeArrowheads="1"/>
          </p:cNvPicPr>
          <p:nvPr/>
        </p:nvPicPr>
        <p:blipFill>
          <a:blip r:embed="rId2" cstate="print"/>
          <a:srcRect/>
          <a:stretch>
            <a:fillRect/>
          </a:stretch>
        </p:blipFill>
        <p:spPr bwMode="auto">
          <a:xfrm>
            <a:off x="7282077" y="4112111"/>
            <a:ext cx="3934326" cy="2117559"/>
          </a:xfrm>
          <a:prstGeom prst="rect">
            <a:avLst/>
          </a:prstGeom>
          <a:noFill/>
        </p:spPr>
      </p:pic>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solidFill>
                  <a:schemeClr val="accent4">
                    <a:lumMod val="75000"/>
                  </a:schemeClr>
                </a:solidFill>
                <a:latin typeface="+mn-lt"/>
              </a:rPr>
              <a:t>CHOROBY SERCA</a:t>
            </a:r>
            <a:endParaRPr lang="pl-PL" b="1" dirty="0">
              <a:solidFill>
                <a:schemeClr val="accent4">
                  <a:lumMod val="75000"/>
                </a:schemeClr>
              </a:solidFill>
              <a:latin typeface="+mn-lt"/>
            </a:endParaRPr>
          </a:p>
        </p:txBody>
      </p:sp>
      <p:sp>
        <p:nvSpPr>
          <p:cNvPr id="4" name="AutoShape 2" descr="Znalezione obrazy dla zapytania zęby palacza"/>
          <p:cNvSpPr>
            <a:spLocks noChangeAspect="1" noChangeArrowheads="1"/>
          </p:cNvSpPr>
          <p:nvPr/>
        </p:nvSpPr>
        <p:spPr bwMode="auto">
          <a:xfrm>
            <a:off x="3096483" y="2973859"/>
            <a:ext cx="5715000" cy="38100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Symbol zastępczy zawartości 5"/>
          <p:cNvSpPr>
            <a:spLocks noGrp="1"/>
          </p:cNvSpPr>
          <p:nvPr>
            <p:ph idx="1"/>
          </p:nvPr>
        </p:nvSpPr>
        <p:spPr>
          <a:xfrm>
            <a:off x="934888" y="2411795"/>
            <a:ext cx="9601196" cy="3318936"/>
          </a:xfrm>
        </p:spPr>
        <p:txBody>
          <a:bodyPr/>
          <a:lstStyle/>
          <a:p>
            <a:pPr algn="ctr">
              <a:buNone/>
            </a:pPr>
            <a:r>
              <a:rPr lang="pl-PL" b="1" dirty="0" smtClean="0">
                <a:solidFill>
                  <a:srgbClr val="FF0000"/>
                </a:solidFill>
              </a:rPr>
              <a:t>JEŚLI  PALISZ PAPIEROSY MUSISZ WIEDZIEĆ, ŻE  :</a:t>
            </a:r>
            <a:endParaRPr lang="pl-PL" sz="1800" b="1" dirty="0" smtClean="0">
              <a:solidFill>
                <a:srgbClr val="C00000"/>
              </a:solidFill>
            </a:endParaRPr>
          </a:p>
          <a:p>
            <a:pPr algn="just"/>
            <a:r>
              <a:rPr lang="pl-PL" sz="1800" b="1" dirty="0" smtClean="0">
                <a:solidFill>
                  <a:srgbClr val="FF0000"/>
                </a:solidFill>
              </a:rPr>
              <a:t> skutkami  palenia papierosów mogą być: choroba wieńcowa serca , nadciśnienie tętnicze, miażdżyca, tętniak aorty i zaburzenia pracy serca.</a:t>
            </a:r>
          </a:p>
          <a:p>
            <a:endParaRPr lang="pl-PL" sz="1800" b="1" dirty="0" smtClean="0">
              <a:solidFill>
                <a:srgbClr val="C00000"/>
              </a:solidFill>
              <a:latin typeface="Arial Narrow" panose="020B0606020202030204" pitchFamily="34" charset="0"/>
            </a:endParaRPr>
          </a:p>
          <a:p>
            <a:endParaRPr lang="pl-PL" dirty="0"/>
          </a:p>
        </p:txBody>
      </p:sp>
      <p:pic>
        <p:nvPicPr>
          <p:cNvPr id="9" name="Obraz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30042" y="3753433"/>
            <a:ext cx="3145309" cy="2358982"/>
          </a:xfrm>
          <a:prstGeom prst="rect">
            <a:avLst/>
          </a:prstGeom>
        </p:spPr>
      </p:pic>
    </p:spTree>
    <p:extLst>
      <p:ext uri="{BB962C8B-B14F-4D97-AF65-F5344CB8AC3E}">
        <p14:creationId xmlns:p14="http://schemas.microsoft.com/office/powerpoint/2010/main" xmlns="" val="1095890417"/>
      </p:ext>
    </p:extLst>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solidFill>
                  <a:schemeClr val="accent4">
                    <a:lumMod val="75000"/>
                  </a:schemeClr>
                </a:solidFill>
                <a:latin typeface="+mn-lt"/>
              </a:rPr>
              <a:t>UKŁAD POKARMOWY</a:t>
            </a:r>
            <a:endParaRPr lang="pl-PL" b="1" dirty="0">
              <a:solidFill>
                <a:schemeClr val="accent4">
                  <a:lumMod val="75000"/>
                </a:schemeClr>
              </a:solidFill>
              <a:latin typeface="+mn-lt"/>
            </a:endParaRPr>
          </a:p>
        </p:txBody>
      </p:sp>
      <p:sp>
        <p:nvSpPr>
          <p:cNvPr id="3" name="Symbol zastępczy zawartości 2"/>
          <p:cNvSpPr>
            <a:spLocks noGrp="1"/>
          </p:cNvSpPr>
          <p:nvPr>
            <p:ph idx="1"/>
          </p:nvPr>
        </p:nvSpPr>
        <p:spPr>
          <a:xfrm>
            <a:off x="1259307" y="2255385"/>
            <a:ext cx="9601196" cy="3318936"/>
          </a:xfrm>
        </p:spPr>
        <p:txBody>
          <a:bodyPr>
            <a:normAutofit/>
          </a:bodyPr>
          <a:lstStyle/>
          <a:p>
            <a:pPr marL="0" indent="0">
              <a:buNone/>
            </a:pPr>
            <a:endParaRPr lang="pl-PL" sz="1800" dirty="0" smtClean="0"/>
          </a:p>
          <a:p>
            <a:pPr marL="0" indent="0">
              <a:buNone/>
            </a:pPr>
            <a:endParaRPr lang="pl-PL" sz="1800" b="1" dirty="0" smtClean="0">
              <a:solidFill>
                <a:srgbClr val="FF0000"/>
              </a:solidFill>
            </a:endParaRPr>
          </a:p>
          <a:p>
            <a:pPr marL="0" indent="0" algn="just"/>
            <a:r>
              <a:rPr lang="pl-PL" sz="1800" b="1" dirty="0" smtClean="0">
                <a:solidFill>
                  <a:srgbClr val="FF0000"/>
                </a:solidFill>
              </a:rPr>
              <a:t>Dym nikotynowy ma również negatywny wpływ na układ pokarmowy. Może stać się przyczyną m.in. wrzodów żołądka lub przepukliny jelitowej. Dym papierosowy może powodować powstawanie guzów jelita grubego. Ryzyko jest proporcjonalne do liczby wypalanych papierosów i lat palenia.</a:t>
            </a:r>
            <a:endParaRPr lang="pl-PL" sz="1800" b="1" dirty="0">
              <a:solidFill>
                <a:srgbClr val="FF0000"/>
              </a:solidFill>
            </a:endParaRPr>
          </a:p>
        </p:txBody>
      </p:sp>
      <p:sp>
        <p:nvSpPr>
          <p:cNvPr id="6" name="Prostokąt 5"/>
          <p:cNvSpPr/>
          <p:nvPr/>
        </p:nvSpPr>
        <p:spPr>
          <a:xfrm>
            <a:off x="1921905" y="2478505"/>
            <a:ext cx="8251939" cy="461665"/>
          </a:xfrm>
          <a:prstGeom prst="rect">
            <a:avLst/>
          </a:prstGeom>
        </p:spPr>
        <p:txBody>
          <a:bodyPr wrap="square">
            <a:spAutoFit/>
          </a:bodyPr>
          <a:lstStyle/>
          <a:p>
            <a:pPr algn="ctr">
              <a:buNone/>
            </a:pPr>
            <a:r>
              <a:rPr lang="pl-PL" sz="2400" b="1" dirty="0" smtClean="0">
                <a:solidFill>
                  <a:srgbClr val="FF0000"/>
                </a:solidFill>
              </a:rPr>
              <a:t>JEŚLI  PALISZ PAPIEROSY MUSISZ WIEDZIEĆ, ŻE  :</a:t>
            </a:r>
          </a:p>
        </p:txBody>
      </p:sp>
      <p:sp>
        <p:nvSpPr>
          <p:cNvPr id="8194" name="AutoShape 2" descr="Znalezione obrazy dla zapytania wrzody przełyk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196" name="AutoShape 4" descr="Znalezione obrazy dla zapytania wrzody przełyk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68252" y="3970421"/>
            <a:ext cx="3224463" cy="2165683"/>
          </a:xfrm>
          <a:prstGeom prst="rect">
            <a:avLst/>
          </a:prstGeom>
          <a:noFill/>
          <a:ln w="9525">
            <a:noFill/>
            <a:miter lim="800000"/>
            <a:headEnd/>
            <a:tailEnd/>
          </a:ln>
        </p:spPr>
      </p:pic>
    </p:spTree>
    <p:extLst>
      <p:ext uri="{BB962C8B-B14F-4D97-AF65-F5344CB8AC3E}">
        <p14:creationId xmlns:p14="http://schemas.microsoft.com/office/powerpoint/2010/main" xmlns="" val="228439247"/>
      </p:ext>
    </p:extLst>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chemeClr val="accent4">
                    <a:lumMod val="75000"/>
                  </a:schemeClr>
                </a:solidFill>
                <a:latin typeface="+mn-lt"/>
              </a:rPr>
              <a:t>WYGLĄD</a:t>
            </a:r>
            <a:endParaRPr lang="pl-PL" b="1" dirty="0">
              <a:solidFill>
                <a:schemeClr val="accent4">
                  <a:lumMod val="75000"/>
                </a:schemeClr>
              </a:solidFill>
              <a:latin typeface="+mn-lt"/>
            </a:endParaRPr>
          </a:p>
        </p:txBody>
      </p:sp>
      <p:sp>
        <p:nvSpPr>
          <p:cNvPr id="3" name="Symbol zastępczy zawartości 2"/>
          <p:cNvSpPr>
            <a:spLocks noGrp="1"/>
          </p:cNvSpPr>
          <p:nvPr>
            <p:ph idx="1"/>
          </p:nvPr>
        </p:nvSpPr>
        <p:spPr/>
        <p:txBody>
          <a:bodyPr/>
          <a:lstStyle/>
          <a:p>
            <a:pPr algn="ctr">
              <a:buNone/>
            </a:pPr>
            <a:r>
              <a:rPr lang="pl-PL" b="1" dirty="0" smtClean="0">
                <a:solidFill>
                  <a:srgbClr val="FF0000"/>
                </a:solidFill>
              </a:rPr>
              <a:t>JEŚLI  PALISZ PAPIEROSY MUSISZ WIEDZIEĆ, ŻE  :</a:t>
            </a:r>
          </a:p>
          <a:p>
            <a:pPr algn="just"/>
            <a:r>
              <a:rPr lang="pl-PL" sz="2000" b="1" dirty="0" smtClean="0">
                <a:solidFill>
                  <a:srgbClr val="FF0000"/>
                </a:solidFill>
              </a:rPr>
              <a:t>Szybciej się starzeje skóra, staje się szara , nieelastyczna, pojawiają się zmarszczki </a:t>
            </a:r>
            <a:br>
              <a:rPr lang="pl-PL" sz="2000" b="1" dirty="0" smtClean="0">
                <a:solidFill>
                  <a:srgbClr val="FF0000"/>
                </a:solidFill>
              </a:rPr>
            </a:br>
            <a:r>
              <a:rPr lang="pl-PL" sz="2000" b="1" dirty="0" smtClean="0">
                <a:solidFill>
                  <a:srgbClr val="FF0000"/>
                </a:solidFill>
              </a:rPr>
              <a:t>i trądzik , tworzy się tzw. „tytoniowa twarz”. Ma się nieświeży oddech i nieładny zapach ubrań.</a:t>
            </a:r>
            <a:endParaRPr lang="pl-PL" sz="2000" b="1" dirty="0">
              <a:solidFill>
                <a:srgbClr val="FF0000"/>
              </a:solidFill>
            </a:endParaRPr>
          </a:p>
        </p:txBody>
      </p:sp>
      <p:sp>
        <p:nvSpPr>
          <p:cNvPr id="4098" name="AutoShape 2" descr="Znalezione obrazy dla zapytania osteoporo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00" name="AutoShape 4" descr="Znalezione obrazy dla zapytania osteoporo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02" name="AutoShape 6" descr="Znalezione obrazy dla zapytania osteoporo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04" name="AutoShape 8" descr="Znalezione obrazy dla zapytania osteoporo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06" name="AutoShape 10" descr="Znalezione obrazy dla zapytania osteoporo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107" name="Picture 11"/>
          <p:cNvPicPr>
            <a:picLocks noChangeAspect="1" noChangeArrowheads="1"/>
          </p:cNvPicPr>
          <p:nvPr/>
        </p:nvPicPr>
        <p:blipFill>
          <a:blip r:embed="rId2" cstate="print"/>
          <a:srcRect/>
          <a:stretch>
            <a:fillRect/>
          </a:stretch>
        </p:blipFill>
        <p:spPr bwMode="auto">
          <a:xfrm>
            <a:off x="4682832" y="3872436"/>
            <a:ext cx="3019643" cy="2264733"/>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303</TotalTime>
  <Words>316</Words>
  <Application>Microsoft Office PowerPoint</Application>
  <PresentationFormat>Niestandardowy</PresentationFormat>
  <Paragraphs>37</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Organiczny</vt:lpstr>
      <vt:lpstr>Uzależnienie od nikotyny jest aktualnie jednym z głównych czynników środowiskowych wielu chorób. Palenie papierosów szkodzi nie tylko osobie palącej, na konsekwencje zdrowotne narażeni są również bierni palacze w otoczeniu.    </vt:lpstr>
      <vt:lpstr>CZY WIESZ, ŻE …</vt:lpstr>
      <vt:lpstr>RAK PŁUC</vt:lpstr>
      <vt:lpstr>NIE TYLKO RAK PŁUC</vt:lpstr>
      <vt:lpstr>NISZCZENIE ZĘBÓW</vt:lpstr>
      <vt:lpstr>OSTEOPOROZA</vt:lpstr>
      <vt:lpstr>CHOROBY SERCA</vt:lpstr>
      <vt:lpstr>UKŁAD POKARMOWY</vt:lpstr>
      <vt:lpstr>WYGLĄD</vt:lpstr>
      <vt:lpstr>POCHP</vt:lpstr>
      <vt:lpstr>PAMIĘTAJ!</vt:lpstr>
      <vt:lpstr>Slajd 12</vt:lpstr>
      <vt:lpstr>PAMIĘTAJ,  MASZ ZAWSZE WYBÓR : NIE PAL ! Mocni-Pomocni 6c Sp4 Kwidzyn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Uzależnienie od nikotyny jest aktualnie jednym z głównych czynników środowiskowych wielu chorób. Palenie papierosów szkodzi nie tylko osobie palącej, na konsekwencje zdrowotne narażeni są również bierni palacze w otoczeniu. Ilości skutków są niepoliczalne.</dc:title>
  <dc:creator>McMio</dc:creator>
  <cp:lastModifiedBy>Nauczyciel</cp:lastModifiedBy>
  <cp:revision>35</cp:revision>
  <dcterms:created xsi:type="dcterms:W3CDTF">2019-05-08T15:26:45Z</dcterms:created>
  <dcterms:modified xsi:type="dcterms:W3CDTF">2019-05-10T10:33:39Z</dcterms:modified>
</cp:coreProperties>
</file>